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Barlow Condensed Bold" panose="020B0604020202020204" charset="0"/>
      <p:regular r:id="rId14"/>
    </p:embeddedFont>
    <p:embeddedFont>
      <p:font typeface="Poppins" panose="00000500000000000000" pitchFamily="2" charset="0"/>
      <p:regular r:id="rId15"/>
    </p:embeddedFont>
    <p:embeddedFont>
      <p:font typeface="Poppins Bold" panose="00000800000000000000" charset="0"/>
      <p:regular r:id="rId16"/>
    </p:embeddedFont>
    <p:embeddedFont>
      <p:font typeface="Poppins Semi-Bold"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njira S" userId="93d19197e4c1206f" providerId="LiveId" clId="{03764CD7-255D-4BAB-8635-64F46DB9B8D5}"/>
    <pc:docChg chg="undo custSel modSld">
      <pc:chgData name="Ornjira S" userId="93d19197e4c1206f" providerId="LiveId" clId="{03764CD7-255D-4BAB-8635-64F46DB9B8D5}" dt="2026-08-20T10:42:47.497" v="20" actId="478"/>
      <pc:docMkLst>
        <pc:docMk/>
      </pc:docMkLst>
      <pc:sldChg chg="modSp mod">
        <pc:chgData name="Ornjira S" userId="93d19197e4c1206f" providerId="LiveId" clId="{03764CD7-255D-4BAB-8635-64F46DB9B8D5}" dt="2026-08-20T08:17:55.084" v="2" actId="1036"/>
        <pc:sldMkLst>
          <pc:docMk/>
          <pc:sldMk cId="0" sldId="257"/>
        </pc:sldMkLst>
        <pc:spChg chg="mod">
          <ac:chgData name="Ornjira S" userId="93d19197e4c1206f" providerId="LiveId" clId="{03764CD7-255D-4BAB-8635-64F46DB9B8D5}" dt="2026-08-20T08:17:55.084" v="2" actId="1036"/>
          <ac:spMkLst>
            <pc:docMk/>
            <pc:sldMk cId="0" sldId="257"/>
            <ac:spMk id="20" creationId="{00000000-0000-0000-0000-000000000000}"/>
          </ac:spMkLst>
        </pc:spChg>
      </pc:sldChg>
      <pc:sldChg chg="modSp mod">
        <pc:chgData name="Ornjira S" userId="93d19197e4c1206f" providerId="LiveId" clId="{03764CD7-255D-4BAB-8635-64F46DB9B8D5}" dt="2026-08-20T08:18:18.707" v="4" actId="14100"/>
        <pc:sldMkLst>
          <pc:docMk/>
          <pc:sldMk cId="0" sldId="258"/>
        </pc:sldMkLst>
        <pc:spChg chg="mod">
          <ac:chgData name="Ornjira S" userId="93d19197e4c1206f" providerId="LiveId" clId="{03764CD7-255D-4BAB-8635-64F46DB9B8D5}" dt="2026-08-20T08:18:13.748" v="3" actId="14100"/>
          <ac:spMkLst>
            <pc:docMk/>
            <pc:sldMk cId="0" sldId="258"/>
            <ac:spMk id="20" creationId="{00000000-0000-0000-0000-000000000000}"/>
          </ac:spMkLst>
        </pc:spChg>
        <pc:spChg chg="mod">
          <ac:chgData name="Ornjira S" userId="93d19197e4c1206f" providerId="LiveId" clId="{03764CD7-255D-4BAB-8635-64F46DB9B8D5}" dt="2026-08-20T08:18:18.707" v="4" actId="14100"/>
          <ac:spMkLst>
            <pc:docMk/>
            <pc:sldMk cId="0" sldId="258"/>
            <ac:spMk id="22" creationId="{00000000-0000-0000-0000-000000000000}"/>
          </ac:spMkLst>
        </pc:spChg>
      </pc:sldChg>
      <pc:sldChg chg="addSp delSp modSp mod">
        <pc:chgData name="Ornjira S" userId="93d19197e4c1206f" providerId="LiveId" clId="{03764CD7-255D-4BAB-8635-64F46DB9B8D5}" dt="2026-08-20T10:42:47.497" v="20" actId="478"/>
        <pc:sldMkLst>
          <pc:docMk/>
          <pc:sldMk cId="0" sldId="262"/>
        </pc:sldMkLst>
        <pc:grpChg chg="add del">
          <ac:chgData name="Ornjira S" userId="93d19197e4c1206f" providerId="LiveId" clId="{03764CD7-255D-4BAB-8635-64F46DB9B8D5}" dt="2026-08-20T10:42:45.453" v="18" actId="478"/>
          <ac:grpSpMkLst>
            <pc:docMk/>
            <pc:sldMk cId="0" sldId="262"/>
            <ac:grpSpMk id="9" creationId="{00000000-0000-0000-0000-000000000000}"/>
          </ac:grpSpMkLst>
        </pc:grpChg>
        <pc:picChg chg="add del mod">
          <ac:chgData name="Ornjira S" userId="93d19197e4c1206f" providerId="LiveId" clId="{03764CD7-255D-4BAB-8635-64F46DB9B8D5}" dt="2026-08-20T10:42:47.497" v="20" actId="478"/>
          <ac:picMkLst>
            <pc:docMk/>
            <pc:sldMk cId="0" sldId="262"/>
            <ac:picMk id="22" creationId="{03B28EE6-1876-B0C5-FCE7-F8F4934AD7B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sv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0.png"/><Relationship Id="rId7" Type="http://schemas.openxmlformats.org/officeDocument/2006/relationships/image" Target="../media/image21.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image" Target="../media/image23.jpeg"/></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2.svg"/><Relationship Id="rId4" Type="http://schemas.openxmlformats.org/officeDocument/2006/relationships/image" Target="../media/image31.sv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slides/_rels/slide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4.jpeg"/><Relationship Id="rId3" Type="http://schemas.openxmlformats.org/officeDocument/2006/relationships/image" Target="../media/image10.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image" Target="../media/image11.jpeg"/><Relationship Id="rId16"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svg"/><Relationship Id="rId7" Type="http://schemas.openxmlformats.org/officeDocument/2006/relationships/image" Target="../media/image59.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58.svg"/><Relationship Id="rId5" Type="http://schemas.openxmlformats.org/officeDocument/2006/relationships/image" Target="../media/image57.svg"/><Relationship Id="rId4" Type="http://schemas.openxmlformats.org/officeDocument/2006/relationships/image" Target="../media/image56.svg"/><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471" t="-22319" r="-8848"/>
            </a:stretch>
          </a:blipFill>
        </p:spPr>
        <p:txBody>
          <a:bodyPr/>
          <a:lstStyle/>
          <a:p>
            <a:endParaRPr lang="en-US"/>
          </a:p>
        </p:txBody>
      </p:sp>
      <p:grpSp>
        <p:nvGrpSpPr>
          <p:cNvPr id="3" name="Group 3"/>
          <p:cNvGrpSpPr/>
          <p:nvPr/>
        </p:nvGrpSpPr>
        <p:grpSpPr>
          <a:xfrm>
            <a:off x="-232537" y="0"/>
            <a:ext cx="18676863" cy="10320317"/>
            <a:chOff x="0" y="0"/>
            <a:chExt cx="4919009" cy="2718108"/>
          </a:xfrm>
        </p:grpSpPr>
        <p:sp>
          <p:nvSpPr>
            <p:cNvPr id="4" name="Freeform 4"/>
            <p:cNvSpPr/>
            <p:nvPr/>
          </p:nvSpPr>
          <p:spPr>
            <a:xfrm>
              <a:off x="0" y="0"/>
              <a:ext cx="4919009" cy="2718108"/>
            </a:xfrm>
            <a:custGeom>
              <a:avLst/>
              <a:gdLst/>
              <a:ahLst/>
              <a:cxnLst/>
              <a:rect l="l" t="t" r="r" b="b"/>
              <a:pathLst>
                <a:path w="4919009" h="2718108">
                  <a:moveTo>
                    <a:pt x="0" y="0"/>
                  </a:moveTo>
                  <a:lnTo>
                    <a:pt x="4919009" y="0"/>
                  </a:lnTo>
                  <a:lnTo>
                    <a:pt x="4919009" y="2718108"/>
                  </a:lnTo>
                  <a:lnTo>
                    <a:pt x="0" y="2718108"/>
                  </a:lnTo>
                  <a:close/>
                </a:path>
              </a:pathLst>
            </a:custGeom>
            <a:solidFill>
              <a:srgbClr val="07193C">
                <a:alpha val="48627"/>
              </a:srgbClr>
            </a:solidFill>
          </p:spPr>
          <p:txBody>
            <a:bodyPr/>
            <a:lstStyle/>
            <a:p>
              <a:endParaRPr lang="en-US"/>
            </a:p>
          </p:txBody>
        </p:sp>
        <p:sp>
          <p:nvSpPr>
            <p:cNvPr id="5" name="TextBox 5"/>
            <p:cNvSpPr txBox="1"/>
            <p:nvPr/>
          </p:nvSpPr>
          <p:spPr>
            <a:xfrm>
              <a:off x="0" y="-28575"/>
              <a:ext cx="4919009" cy="2746683"/>
            </a:xfrm>
            <a:prstGeom prst="rect">
              <a:avLst/>
            </a:prstGeom>
          </p:spPr>
          <p:txBody>
            <a:bodyPr lIns="50800" tIns="50800" rIns="50800" bIns="50800" rtlCol="0" anchor="ctr"/>
            <a:lstStyle/>
            <a:p>
              <a:pPr algn="ctr">
                <a:lnSpc>
                  <a:spcPts val="2261"/>
                </a:lnSpc>
              </a:pPr>
              <a:endParaRPr/>
            </a:p>
          </p:txBody>
        </p:sp>
      </p:grpSp>
      <p:grpSp>
        <p:nvGrpSpPr>
          <p:cNvPr id="6" name="Group 6"/>
          <p:cNvGrpSpPr/>
          <p:nvPr/>
        </p:nvGrpSpPr>
        <p:grpSpPr>
          <a:xfrm>
            <a:off x="1663551" y="8975514"/>
            <a:ext cx="14884688" cy="673311"/>
            <a:chOff x="0" y="0"/>
            <a:chExt cx="3920247" cy="177333"/>
          </a:xfrm>
        </p:grpSpPr>
        <p:sp>
          <p:nvSpPr>
            <p:cNvPr id="7" name="Freeform 7"/>
            <p:cNvSpPr/>
            <p:nvPr/>
          </p:nvSpPr>
          <p:spPr>
            <a:xfrm>
              <a:off x="0" y="0"/>
              <a:ext cx="3920247" cy="177333"/>
            </a:xfrm>
            <a:custGeom>
              <a:avLst/>
              <a:gdLst/>
              <a:ahLst/>
              <a:cxnLst/>
              <a:rect l="l" t="t" r="r" b="b"/>
              <a:pathLst>
                <a:path w="3920247" h="177333">
                  <a:moveTo>
                    <a:pt x="13003" y="0"/>
                  </a:moveTo>
                  <a:lnTo>
                    <a:pt x="3907244" y="0"/>
                  </a:lnTo>
                  <a:cubicBezTo>
                    <a:pt x="3910693" y="0"/>
                    <a:pt x="3914000" y="1370"/>
                    <a:pt x="3916438" y="3809"/>
                  </a:cubicBezTo>
                  <a:cubicBezTo>
                    <a:pt x="3918877" y="6247"/>
                    <a:pt x="3920247" y="9555"/>
                    <a:pt x="3920247" y="13003"/>
                  </a:cubicBezTo>
                  <a:lnTo>
                    <a:pt x="3920247" y="164330"/>
                  </a:lnTo>
                  <a:cubicBezTo>
                    <a:pt x="3920247" y="171511"/>
                    <a:pt x="3914425" y="177333"/>
                    <a:pt x="3907244" y="177333"/>
                  </a:cubicBezTo>
                  <a:lnTo>
                    <a:pt x="13003" y="177333"/>
                  </a:lnTo>
                  <a:cubicBezTo>
                    <a:pt x="9555" y="177333"/>
                    <a:pt x="6247" y="175963"/>
                    <a:pt x="3809" y="173524"/>
                  </a:cubicBezTo>
                  <a:cubicBezTo>
                    <a:pt x="1370" y="171086"/>
                    <a:pt x="0" y="167778"/>
                    <a:pt x="0" y="164330"/>
                  </a:cubicBezTo>
                  <a:lnTo>
                    <a:pt x="0" y="13003"/>
                  </a:lnTo>
                  <a:cubicBezTo>
                    <a:pt x="0" y="5822"/>
                    <a:pt x="5822" y="0"/>
                    <a:pt x="13003" y="0"/>
                  </a:cubicBezTo>
                  <a:close/>
                </a:path>
              </a:pathLst>
            </a:custGeom>
            <a:solidFill>
              <a:srgbClr val="F2B40E"/>
            </a:solidFill>
          </p:spPr>
          <p:txBody>
            <a:bodyPr/>
            <a:lstStyle/>
            <a:p>
              <a:endParaRPr lang="en-US"/>
            </a:p>
          </p:txBody>
        </p:sp>
        <p:sp>
          <p:nvSpPr>
            <p:cNvPr id="8" name="TextBox 8"/>
            <p:cNvSpPr txBox="1"/>
            <p:nvPr/>
          </p:nvSpPr>
          <p:spPr>
            <a:xfrm>
              <a:off x="0" y="-19050"/>
              <a:ext cx="3920247" cy="196383"/>
            </a:xfrm>
            <a:prstGeom prst="rect">
              <a:avLst/>
            </a:prstGeom>
          </p:spPr>
          <p:txBody>
            <a:bodyPr lIns="50800" tIns="50800" rIns="50800" bIns="50800" rtlCol="0" anchor="ctr"/>
            <a:lstStyle/>
            <a:p>
              <a:pPr algn="ctr">
                <a:lnSpc>
                  <a:spcPts val="1874"/>
                </a:lnSpc>
              </a:pPr>
              <a:endParaRPr/>
            </a:p>
          </p:txBody>
        </p:sp>
      </p:grpSp>
      <p:sp>
        <p:nvSpPr>
          <p:cNvPr id="9" name="Freeform 9"/>
          <p:cNvSpPr/>
          <p:nvPr/>
        </p:nvSpPr>
        <p:spPr>
          <a:xfrm>
            <a:off x="8558916" y="9093701"/>
            <a:ext cx="410766" cy="410766"/>
          </a:xfrm>
          <a:custGeom>
            <a:avLst/>
            <a:gdLst/>
            <a:ahLst/>
            <a:cxnLst/>
            <a:rect l="l" t="t" r="r" b="b"/>
            <a:pathLst>
              <a:path w="410766" h="410766">
                <a:moveTo>
                  <a:pt x="0" y="0"/>
                </a:moveTo>
                <a:lnTo>
                  <a:pt x="410767" y="0"/>
                </a:lnTo>
                <a:lnTo>
                  <a:pt x="410767" y="410767"/>
                </a:lnTo>
                <a:lnTo>
                  <a:pt x="0" y="41076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11476025" y="9113858"/>
            <a:ext cx="817778" cy="396622"/>
          </a:xfrm>
          <a:custGeom>
            <a:avLst/>
            <a:gdLst/>
            <a:ahLst/>
            <a:cxnLst/>
            <a:rect l="l" t="t" r="r" b="b"/>
            <a:pathLst>
              <a:path w="817778" h="396622">
                <a:moveTo>
                  <a:pt x="0" y="0"/>
                </a:moveTo>
                <a:lnTo>
                  <a:pt x="817779" y="0"/>
                </a:lnTo>
                <a:lnTo>
                  <a:pt x="817779" y="396623"/>
                </a:lnTo>
                <a:lnTo>
                  <a:pt x="0" y="39662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5143151" y="9093701"/>
            <a:ext cx="386689" cy="436936"/>
          </a:xfrm>
          <a:custGeom>
            <a:avLst/>
            <a:gdLst/>
            <a:ahLst/>
            <a:cxnLst/>
            <a:rect l="l" t="t" r="r" b="b"/>
            <a:pathLst>
              <a:path w="386689" h="436936">
                <a:moveTo>
                  <a:pt x="0" y="0"/>
                </a:moveTo>
                <a:lnTo>
                  <a:pt x="386689" y="0"/>
                </a:lnTo>
                <a:lnTo>
                  <a:pt x="386689" y="436937"/>
                </a:lnTo>
                <a:lnTo>
                  <a:pt x="0" y="4369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0" y="230543"/>
            <a:ext cx="2755692" cy="1533862"/>
          </a:xfrm>
          <a:custGeom>
            <a:avLst/>
            <a:gdLst/>
            <a:ahLst/>
            <a:cxnLst/>
            <a:rect l="l" t="t" r="r" b="b"/>
            <a:pathLst>
              <a:path w="2755692" h="1533862">
                <a:moveTo>
                  <a:pt x="0" y="0"/>
                </a:moveTo>
                <a:lnTo>
                  <a:pt x="2755692" y="0"/>
                </a:lnTo>
                <a:lnTo>
                  <a:pt x="2755692" y="1533862"/>
                </a:lnTo>
                <a:lnTo>
                  <a:pt x="0" y="1533862"/>
                </a:lnTo>
                <a:lnTo>
                  <a:pt x="0" y="0"/>
                </a:lnTo>
                <a:close/>
              </a:path>
            </a:pathLst>
          </a:custGeom>
          <a:blipFill>
            <a:blip r:embed="rId6"/>
            <a:stretch>
              <a:fillRect l="-3179" t="-13301" r="-2562" b="-20866"/>
            </a:stretch>
          </a:blipFill>
        </p:spPr>
        <p:txBody>
          <a:bodyPr/>
          <a:lstStyle/>
          <a:p>
            <a:endParaRPr lang="en-US"/>
          </a:p>
        </p:txBody>
      </p:sp>
      <p:sp>
        <p:nvSpPr>
          <p:cNvPr id="13" name="Freeform 13"/>
          <p:cNvSpPr/>
          <p:nvPr/>
        </p:nvSpPr>
        <p:spPr>
          <a:xfrm>
            <a:off x="14226738" y="-1936641"/>
            <a:ext cx="8937992" cy="5094655"/>
          </a:xfrm>
          <a:custGeom>
            <a:avLst/>
            <a:gdLst/>
            <a:ahLst/>
            <a:cxnLst/>
            <a:rect l="l" t="t" r="r" b="b"/>
            <a:pathLst>
              <a:path w="8937992" h="5094655">
                <a:moveTo>
                  <a:pt x="0" y="0"/>
                </a:moveTo>
                <a:lnTo>
                  <a:pt x="8937992" y="0"/>
                </a:lnTo>
                <a:lnTo>
                  <a:pt x="8937992" y="5094655"/>
                </a:lnTo>
                <a:lnTo>
                  <a:pt x="0" y="5094655"/>
                </a:lnTo>
                <a:lnTo>
                  <a:pt x="0" y="0"/>
                </a:lnTo>
                <a:close/>
              </a:path>
            </a:pathLst>
          </a:custGeom>
          <a:blipFill>
            <a:blip r:embed="rId7">
              <a:alphaModFix amt="31000"/>
            </a:blip>
            <a:stretch>
              <a:fillRect/>
            </a:stretch>
          </a:blipFill>
        </p:spPr>
        <p:txBody>
          <a:bodyPr/>
          <a:lstStyle/>
          <a:p>
            <a:endParaRPr lang="en-US"/>
          </a:p>
        </p:txBody>
      </p:sp>
      <p:sp>
        <p:nvSpPr>
          <p:cNvPr id="14" name="Freeform 14"/>
          <p:cNvSpPr/>
          <p:nvPr/>
        </p:nvSpPr>
        <p:spPr>
          <a:xfrm>
            <a:off x="12625763" y="610687"/>
            <a:ext cx="7212025" cy="865443"/>
          </a:xfrm>
          <a:custGeom>
            <a:avLst/>
            <a:gdLst/>
            <a:ahLst/>
            <a:cxnLst/>
            <a:rect l="l" t="t" r="r" b="b"/>
            <a:pathLst>
              <a:path w="7212025" h="865443">
                <a:moveTo>
                  <a:pt x="0" y="0"/>
                </a:moveTo>
                <a:lnTo>
                  <a:pt x="7212024" y="0"/>
                </a:lnTo>
                <a:lnTo>
                  <a:pt x="7212024" y="865443"/>
                </a:lnTo>
                <a:lnTo>
                  <a:pt x="0" y="86544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TextBox 15"/>
          <p:cNvSpPr txBox="1"/>
          <p:nvPr/>
        </p:nvSpPr>
        <p:spPr>
          <a:xfrm>
            <a:off x="13697838" y="850355"/>
            <a:ext cx="3982020" cy="348006"/>
          </a:xfrm>
          <a:prstGeom prst="rect">
            <a:avLst/>
          </a:prstGeom>
        </p:spPr>
        <p:txBody>
          <a:bodyPr lIns="0" tIns="0" rIns="0" bIns="0" rtlCol="0" anchor="t">
            <a:spAutoFit/>
          </a:bodyPr>
          <a:lstStyle/>
          <a:p>
            <a:pPr marL="0" lvl="1" indent="0" algn="ctr">
              <a:lnSpc>
                <a:spcPts val="2648"/>
              </a:lnSpc>
              <a:spcBef>
                <a:spcPct val="0"/>
              </a:spcBef>
            </a:pPr>
            <a:r>
              <a:rPr lang="en-US" sz="2053" b="1" spc="141">
                <a:solidFill>
                  <a:srgbClr val="010326"/>
                </a:solidFill>
                <a:latin typeface="Poppins Bold"/>
                <a:ea typeface="Poppins Bold"/>
                <a:cs typeface="Poppins Bold"/>
                <a:sym typeface="Poppins Bold"/>
              </a:rPr>
              <a:t>WWW.KNSPLUS-LOGS.COM</a:t>
            </a:r>
          </a:p>
        </p:txBody>
      </p:sp>
      <p:sp>
        <p:nvSpPr>
          <p:cNvPr id="16" name="Freeform 16"/>
          <p:cNvSpPr/>
          <p:nvPr/>
        </p:nvSpPr>
        <p:spPr>
          <a:xfrm>
            <a:off x="1947944" y="-2344214"/>
            <a:ext cx="9103743" cy="4688427"/>
          </a:xfrm>
          <a:custGeom>
            <a:avLst/>
            <a:gdLst/>
            <a:ahLst/>
            <a:cxnLst/>
            <a:rect l="l" t="t" r="r" b="b"/>
            <a:pathLst>
              <a:path w="9103743" h="4688427">
                <a:moveTo>
                  <a:pt x="0" y="0"/>
                </a:moveTo>
                <a:lnTo>
                  <a:pt x="9103743" y="0"/>
                </a:lnTo>
                <a:lnTo>
                  <a:pt x="9103743" y="4688428"/>
                </a:lnTo>
                <a:lnTo>
                  <a:pt x="0" y="4688428"/>
                </a:lnTo>
                <a:lnTo>
                  <a:pt x="0" y="0"/>
                </a:lnTo>
                <a:close/>
              </a:path>
            </a:pathLst>
          </a:custGeom>
          <a:blipFill>
            <a:blip r:embed="rId9">
              <a:alphaModFix amt="26000"/>
            </a:blip>
            <a:stretch>
              <a:fillRect/>
            </a:stretch>
          </a:blipFill>
        </p:spPr>
        <p:txBody>
          <a:bodyPr/>
          <a:lstStyle/>
          <a:p>
            <a:endParaRPr lang="en-US"/>
          </a:p>
        </p:txBody>
      </p:sp>
      <p:sp>
        <p:nvSpPr>
          <p:cNvPr id="17" name="TextBox 17"/>
          <p:cNvSpPr txBox="1"/>
          <p:nvPr/>
        </p:nvSpPr>
        <p:spPr>
          <a:xfrm>
            <a:off x="-1560864" y="7076023"/>
            <a:ext cx="17749255" cy="1077828"/>
          </a:xfrm>
          <a:prstGeom prst="rect">
            <a:avLst/>
          </a:prstGeom>
        </p:spPr>
        <p:txBody>
          <a:bodyPr lIns="0" tIns="0" rIns="0" bIns="0" rtlCol="0" anchor="t">
            <a:spAutoFit/>
          </a:bodyPr>
          <a:lstStyle/>
          <a:p>
            <a:pPr algn="r">
              <a:lnSpc>
                <a:spcPts val="8208"/>
              </a:lnSpc>
              <a:spcBef>
                <a:spcPct val="0"/>
              </a:spcBef>
            </a:pPr>
            <a:r>
              <a:rPr lang="en-US" sz="7600" b="1" spc="-76">
                <a:solidFill>
                  <a:srgbClr val="B8C6D9"/>
                </a:solidFill>
                <a:latin typeface="Barlow Condensed Bold"/>
                <a:ea typeface="Barlow Condensed Bold"/>
                <a:cs typeface="Barlow Condensed Bold"/>
                <a:sym typeface="Barlow Condensed Bold"/>
              </a:rPr>
              <a:t>KNS PLUS LOGISTICS (THAILAND) CO., LTD.</a:t>
            </a:r>
          </a:p>
        </p:txBody>
      </p:sp>
      <p:sp>
        <p:nvSpPr>
          <p:cNvPr id="18" name="TextBox 18"/>
          <p:cNvSpPr txBox="1"/>
          <p:nvPr/>
        </p:nvSpPr>
        <p:spPr>
          <a:xfrm>
            <a:off x="3555227" y="8054070"/>
            <a:ext cx="10775960" cy="1155038"/>
          </a:xfrm>
          <a:prstGeom prst="rect">
            <a:avLst/>
          </a:prstGeom>
        </p:spPr>
        <p:txBody>
          <a:bodyPr lIns="0" tIns="0" rIns="0" bIns="0" rtlCol="0" anchor="t">
            <a:spAutoFit/>
          </a:bodyPr>
          <a:lstStyle/>
          <a:p>
            <a:pPr algn="ctr">
              <a:lnSpc>
                <a:spcPts val="3011"/>
              </a:lnSpc>
            </a:pPr>
            <a:r>
              <a:rPr lang="en-US" sz="2151" spc="60">
                <a:solidFill>
                  <a:srgbClr val="B8C6D9"/>
                </a:solidFill>
                <a:latin typeface="Poppins"/>
                <a:ea typeface="Poppins"/>
                <a:cs typeface="Poppins"/>
                <a:sym typeface="Poppins"/>
              </a:rPr>
              <a:t>WE BUILD TRUST  DELIVERING INNOVATIVE </a:t>
            </a:r>
          </a:p>
          <a:p>
            <a:pPr algn="ctr">
              <a:lnSpc>
                <a:spcPts val="3011"/>
              </a:lnSpc>
            </a:pPr>
            <a:r>
              <a:rPr lang="en-US" sz="2151" spc="60">
                <a:solidFill>
                  <a:srgbClr val="B8C6D9"/>
                </a:solidFill>
                <a:latin typeface="Poppins"/>
                <a:ea typeface="Poppins"/>
                <a:cs typeface="Poppins"/>
                <a:sym typeface="Poppins"/>
              </a:rPr>
              <a:t>AND ADAPTIVE SUPPLY CHAIN SOLUTIONS WORLDWIDE.</a:t>
            </a:r>
          </a:p>
          <a:p>
            <a:pPr algn="ctr">
              <a:lnSpc>
                <a:spcPts val="3011"/>
              </a:lnSpc>
            </a:pPr>
            <a:endParaRPr lang="en-US" sz="2151" spc="60">
              <a:solidFill>
                <a:srgbClr val="B8C6D9"/>
              </a:solidFill>
              <a:latin typeface="Poppins"/>
              <a:ea typeface="Poppins"/>
              <a:cs typeface="Poppins"/>
              <a:sym typeface="Poppins"/>
            </a:endParaRPr>
          </a:p>
        </p:txBody>
      </p:sp>
      <p:sp>
        <p:nvSpPr>
          <p:cNvPr id="19" name="TextBox 19"/>
          <p:cNvSpPr txBox="1"/>
          <p:nvPr/>
        </p:nvSpPr>
        <p:spPr>
          <a:xfrm>
            <a:off x="5384121" y="9091736"/>
            <a:ext cx="763704" cy="469442"/>
          </a:xfrm>
          <a:prstGeom prst="rect">
            <a:avLst/>
          </a:prstGeom>
        </p:spPr>
        <p:txBody>
          <a:bodyPr lIns="0" tIns="0" rIns="0" bIns="0" rtlCol="0" anchor="t">
            <a:spAutoFit/>
          </a:bodyPr>
          <a:lstStyle/>
          <a:p>
            <a:pPr algn="r">
              <a:lnSpc>
                <a:spcPts val="3564"/>
              </a:lnSpc>
              <a:spcBef>
                <a:spcPct val="0"/>
              </a:spcBef>
            </a:pPr>
            <a:r>
              <a:rPr lang="en-US" sz="3300" b="1" spc="-33">
                <a:solidFill>
                  <a:srgbClr val="010326"/>
                </a:solidFill>
                <a:latin typeface="Barlow Condensed Bold"/>
                <a:ea typeface="Barlow Condensed Bold"/>
                <a:cs typeface="Barlow Condensed Bold"/>
                <a:sym typeface="Barlow Condensed Bold"/>
              </a:rPr>
              <a:t>SEA</a:t>
            </a:r>
          </a:p>
        </p:txBody>
      </p:sp>
      <p:sp>
        <p:nvSpPr>
          <p:cNvPr id="20" name="TextBox 20"/>
          <p:cNvSpPr txBox="1"/>
          <p:nvPr/>
        </p:nvSpPr>
        <p:spPr>
          <a:xfrm>
            <a:off x="8822659" y="9091736"/>
            <a:ext cx="642682" cy="469442"/>
          </a:xfrm>
          <a:prstGeom prst="rect">
            <a:avLst/>
          </a:prstGeom>
        </p:spPr>
        <p:txBody>
          <a:bodyPr lIns="0" tIns="0" rIns="0" bIns="0" rtlCol="0" anchor="t">
            <a:spAutoFit/>
          </a:bodyPr>
          <a:lstStyle/>
          <a:p>
            <a:pPr algn="r">
              <a:lnSpc>
                <a:spcPts val="3564"/>
              </a:lnSpc>
              <a:spcBef>
                <a:spcPct val="0"/>
              </a:spcBef>
            </a:pPr>
            <a:r>
              <a:rPr lang="en-US" sz="3300" b="1" spc="-33">
                <a:solidFill>
                  <a:srgbClr val="042F7C"/>
                </a:solidFill>
                <a:latin typeface="Barlow Condensed Bold"/>
                <a:ea typeface="Barlow Condensed Bold"/>
                <a:cs typeface="Barlow Condensed Bold"/>
                <a:sym typeface="Barlow Condensed Bold"/>
              </a:rPr>
              <a:t>AIR</a:t>
            </a:r>
          </a:p>
        </p:txBody>
      </p:sp>
      <p:sp>
        <p:nvSpPr>
          <p:cNvPr id="21" name="TextBox 21"/>
          <p:cNvSpPr txBox="1"/>
          <p:nvPr/>
        </p:nvSpPr>
        <p:spPr>
          <a:xfrm>
            <a:off x="12131879" y="9091736"/>
            <a:ext cx="987768" cy="469442"/>
          </a:xfrm>
          <a:prstGeom prst="rect">
            <a:avLst/>
          </a:prstGeom>
        </p:spPr>
        <p:txBody>
          <a:bodyPr lIns="0" tIns="0" rIns="0" bIns="0" rtlCol="0" anchor="t">
            <a:spAutoFit/>
          </a:bodyPr>
          <a:lstStyle/>
          <a:p>
            <a:pPr algn="r">
              <a:lnSpc>
                <a:spcPts val="3564"/>
              </a:lnSpc>
              <a:spcBef>
                <a:spcPct val="0"/>
              </a:spcBef>
            </a:pPr>
            <a:r>
              <a:rPr lang="en-US" sz="3300" b="1" spc="-33">
                <a:solidFill>
                  <a:srgbClr val="164FB5"/>
                </a:solidFill>
                <a:latin typeface="Barlow Condensed Bold"/>
                <a:ea typeface="Barlow Condensed Bold"/>
                <a:cs typeface="Barlow Condensed Bold"/>
                <a:sym typeface="Barlow Condensed Bold"/>
              </a:rPr>
              <a:t>LAND</a:t>
            </a:r>
          </a:p>
        </p:txBody>
      </p:sp>
      <p:sp>
        <p:nvSpPr>
          <p:cNvPr id="22" name="TextBox 22"/>
          <p:cNvSpPr txBox="1"/>
          <p:nvPr/>
        </p:nvSpPr>
        <p:spPr>
          <a:xfrm>
            <a:off x="-47133" y="1726305"/>
            <a:ext cx="2926158" cy="282369"/>
          </a:xfrm>
          <a:prstGeom prst="rect">
            <a:avLst/>
          </a:prstGeom>
        </p:spPr>
        <p:txBody>
          <a:bodyPr lIns="0" tIns="0" rIns="0" bIns="0" rtlCol="0" anchor="t">
            <a:spAutoFit/>
          </a:bodyPr>
          <a:lstStyle/>
          <a:p>
            <a:pPr algn="ctr">
              <a:lnSpc>
                <a:spcPts val="2286"/>
              </a:lnSpc>
            </a:pPr>
            <a:r>
              <a:rPr lang="en-US" sz="1633" b="1">
                <a:solidFill>
                  <a:srgbClr val="B8C6D9"/>
                </a:solidFill>
                <a:latin typeface="Poppins Semi-Bold"/>
                <a:ea typeface="Poppins Semi-Bold"/>
                <a:cs typeface="Poppins Semi-Bold"/>
                <a:sym typeface="Poppins Semi-Bold"/>
              </a:rPr>
              <a:t>We Build Trust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0" y="0"/>
            <a:ext cx="18288000" cy="10694920"/>
            <a:chOff x="0" y="0"/>
            <a:chExt cx="4816593" cy="2816769"/>
          </a:xfrm>
        </p:grpSpPr>
        <p:sp>
          <p:nvSpPr>
            <p:cNvPr id="4" name="Freeform 4"/>
            <p:cNvSpPr/>
            <p:nvPr/>
          </p:nvSpPr>
          <p:spPr>
            <a:xfrm>
              <a:off x="0" y="0"/>
              <a:ext cx="4816592" cy="2816769"/>
            </a:xfrm>
            <a:custGeom>
              <a:avLst/>
              <a:gdLst/>
              <a:ahLst/>
              <a:cxnLst/>
              <a:rect l="l" t="t" r="r" b="b"/>
              <a:pathLst>
                <a:path w="4816592" h="2816769">
                  <a:moveTo>
                    <a:pt x="0" y="0"/>
                  </a:moveTo>
                  <a:lnTo>
                    <a:pt x="4816592" y="0"/>
                  </a:lnTo>
                  <a:lnTo>
                    <a:pt x="4816592" y="2816769"/>
                  </a:lnTo>
                  <a:lnTo>
                    <a:pt x="0" y="2816769"/>
                  </a:lnTo>
                  <a:close/>
                </a:path>
              </a:pathLst>
            </a:custGeom>
            <a:solidFill>
              <a:srgbClr val="051025">
                <a:alpha val="40000"/>
              </a:srgbClr>
            </a:solidFill>
          </p:spPr>
          <p:txBody>
            <a:bodyPr/>
            <a:lstStyle/>
            <a:p>
              <a:endParaRPr lang="en-US"/>
            </a:p>
          </p:txBody>
        </p:sp>
        <p:sp>
          <p:nvSpPr>
            <p:cNvPr id="5" name="TextBox 5"/>
            <p:cNvSpPr txBox="1"/>
            <p:nvPr/>
          </p:nvSpPr>
          <p:spPr>
            <a:xfrm>
              <a:off x="0" y="-28575"/>
              <a:ext cx="4816593" cy="2845344"/>
            </a:xfrm>
            <a:prstGeom prst="rect">
              <a:avLst/>
            </a:prstGeom>
          </p:spPr>
          <p:txBody>
            <a:bodyPr lIns="50800" tIns="50800" rIns="50800" bIns="50800" rtlCol="0" anchor="ctr"/>
            <a:lstStyle/>
            <a:p>
              <a:pPr algn="ctr">
                <a:lnSpc>
                  <a:spcPts val="2261"/>
                </a:lnSpc>
              </a:pPr>
              <a:endParaRPr/>
            </a:p>
          </p:txBody>
        </p:sp>
      </p:grpSp>
      <p:sp>
        <p:nvSpPr>
          <p:cNvPr id="6" name="AutoShape 6"/>
          <p:cNvSpPr/>
          <p:nvPr/>
        </p:nvSpPr>
        <p:spPr>
          <a:xfrm>
            <a:off x="7300827" y="904824"/>
            <a:ext cx="7767968" cy="0"/>
          </a:xfrm>
          <a:prstGeom prst="line">
            <a:avLst/>
          </a:prstGeom>
          <a:ln w="38100" cap="flat">
            <a:solidFill>
              <a:srgbClr val="F2B40E"/>
            </a:solidFill>
            <a:prstDash val="solid"/>
            <a:headEnd type="none" w="sm" len="sm"/>
            <a:tailEnd type="none" w="sm" len="sm"/>
          </a:ln>
        </p:spPr>
        <p:txBody>
          <a:bodyPr/>
          <a:lstStyle/>
          <a:p>
            <a:endParaRPr lang="en-US"/>
          </a:p>
        </p:txBody>
      </p:sp>
      <p:grpSp>
        <p:nvGrpSpPr>
          <p:cNvPr id="7" name="Group 7"/>
          <p:cNvGrpSpPr/>
          <p:nvPr/>
        </p:nvGrpSpPr>
        <p:grpSpPr>
          <a:xfrm>
            <a:off x="510575" y="8115608"/>
            <a:ext cx="1885556" cy="486452"/>
            <a:chOff x="0" y="0"/>
            <a:chExt cx="496607" cy="128119"/>
          </a:xfrm>
        </p:grpSpPr>
        <p:sp>
          <p:nvSpPr>
            <p:cNvPr id="8" name="Freeform 8"/>
            <p:cNvSpPr/>
            <p:nvPr/>
          </p:nvSpPr>
          <p:spPr>
            <a:xfrm>
              <a:off x="0" y="0"/>
              <a:ext cx="496607" cy="128119"/>
            </a:xfrm>
            <a:custGeom>
              <a:avLst/>
              <a:gdLst/>
              <a:ahLst/>
              <a:cxnLst/>
              <a:rect l="l" t="t" r="r" b="b"/>
              <a:pathLst>
                <a:path w="496607" h="128119">
                  <a:moveTo>
                    <a:pt x="64060" y="0"/>
                  </a:moveTo>
                  <a:lnTo>
                    <a:pt x="432548" y="0"/>
                  </a:lnTo>
                  <a:cubicBezTo>
                    <a:pt x="467927" y="0"/>
                    <a:pt x="496607" y="28680"/>
                    <a:pt x="496607" y="64060"/>
                  </a:cubicBezTo>
                  <a:lnTo>
                    <a:pt x="496607" y="64060"/>
                  </a:lnTo>
                  <a:cubicBezTo>
                    <a:pt x="496607" y="99439"/>
                    <a:pt x="467927" y="128119"/>
                    <a:pt x="432548" y="128119"/>
                  </a:cubicBezTo>
                  <a:lnTo>
                    <a:pt x="64060" y="128119"/>
                  </a:lnTo>
                  <a:cubicBezTo>
                    <a:pt x="28680" y="128119"/>
                    <a:pt x="0" y="99439"/>
                    <a:pt x="0" y="64060"/>
                  </a:cubicBezTo>
                  <a:lnTo>
                    <a:pt x="0" y="64060"/>
                  </a:lnTo>
                  <a:cubicBezTo>
                    <a:pt x="0" y="28680"/>
                    <a:pt x="28680" y="0"/>
                    <a:pt x="64060"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9" name="TextBox 9"/>
            <p:cNvSpPr txBox="1"/>
            <p:nvPr/>
          </p:nvSpPr>
          <p:spPr>
            <a:xfrm>
              <a:off x="0" y="-28575"/>
              <a:ext cx="496607" cy="156694"/>
            </a:xfrm>
            <a:prstGeom prst="rect">
              <a:avLst/>
            </a:prstGeom>
          </p:spPr>
          <p:txBody>
            <a:bodyPr lIns="50800" tIns="50800" rIns="50800" bIns="50800" rtlCol="0" anchor="ctr"/>
            <a:lstStyle/>
            <a:p>
              <a:pPr algn="ctr">
                <a:lnSpc>
                  <a:spcPts val="2261"/>
                </a:lnSpc>
              </a:pPr>
              <a:endParaRPr/>
            </a:p>
          </p:txBody>
        </p:sp>
      </p:grpSp>
      <p:grpSp>
        <p:nvGrpSpPr>
          <p:cNvPr id="10" name="Group 10"/>
          <p:cNvGrpSpPr/>
          <p:nvPr/>
        </p:nvGrpSpPr>
        <p:grpSpPr>
          <a:xfrm>
            <a:off x="2619618" y="8115608"/>
            <a:ext cx="1885556" cy="486452"/>
            <a:chOff x="0" y="0"/>
            <a:chExt cx="496607" cy="128119"/>
          </a:xfrm>
        </p:grpSpPr>
        <p:sp>
          <p:nvSpPr>
            <p:cNvPr id="11" name="Freeform 11"/>
            <p:cNvSpPr/>
            <p:nvPr/>
          </p:nvSpPr>
          <p:spPr>
            <a:xfrm>
              <a:off x="0" y="0"/>
              <a:ext cx="496607" cy="128119"/>
            </a:xfrm>
            <a:custGeom>
              <a:avLst/>
              <a:gdLst/>
              <a:ahLst/>
              <a:cxnLst/>
              <a:rect l="l" t="t" r="r" b="b"/>
              <a:pathLst>
                <a:path w="496607" h="128119">
                  <a:moveTo>
                    <a:pt x="64060" y="0"/>
                  </a:moveTo>
                  <a:lnTo>
                    <a:pt x="432548" y="0"/>
                  </a:lnTo>
                  <a:cubicBezTo>
                    <a:pt x="467927" y="0"/>
                    <a:pt x="496607" y="28680"/>
                    <a:pt x="496607" y="64060"/>
                  </a:cubicBezTo>
                  <a:lnTo>
                    <a:pt x="496607" y="64060"/>
                  </a:lnTo>
                  <a:cubicBezTo>
                    <a:pt x="496607" y="99439"/>
                    <a:pt x="467927" y="128119"/>
                    <a:pt x="432548" y="128119"/>
                  </a:cubicBezTo>
                  <a:lnTo>
                    <a:pt x="64060" y="128119"/>
                  </a:lnTo>
                  <a:cubicBezTo>
                    <a:pt x="28680" y="128119"/>
                    <a:pt x="0" y="99439"/>
                    <a:pt x="0" y="64060"/>
                  </a:cubicBezTo>
                  <a:lnTo>
                    <a:pt x="0" y="64060"/>
                  </a:lnTo>
                  <a:cubicBezTo>
                    <a:pt x="0" y="28680"/>
                    <a:pt x="28680" y="0"/>
                    <a:pt x="64060"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12" name="TextBox 12"/>
            <p:cNvSpPr txBox="1"/>
            <p:nvPr/>
          </p:nvSpPr>
          <p:spPr>
            <a:xfrm>
              <a:off x="0" y="-28575"/>
              <a:ext cx="496607" cy="156694"/>
            </a:xfrm>
            <a:prstGeom prst="rect">
              <a:avLst/>
            </a:prstGeom>
          </p:spPr>
          <p:txBody>
            <a:bodyPr lIns="50800" tIns="50800" rIns="50800" bIns="50800" rtlCol="0" anchor="ctr"/>
            <a:lstStyle/>
            <a:p>
              <a:pPr algn="ctr">
                <a:lnSpc>
                  <a:spcPts val="2261"/>
                </a:lnSpc>
              </a:pPr>
              <a:endParaRPr/>
            </a:p>
          </p:txBody>
        </p:sp>
      </p:grpSp>
      <p:grpSp>
        <p:nvGrpSpPr>
          <p:cNvPr id="13" name="Group 13"/>
          <p:cNvGrpSpPr/>
          <p:nvPr/>
        </p:nvGrpSpPr>
        <p:grpSpPr>
          <a:xfrm>
            <a:off x="4724250" y="8115608"/>
            <a:ext cx="1885556" cy="486452"/>
            <a:chOff x="0" y="0"/>
            <a:chExt cx="496607" cy="128119"/>
          </a:xfrm>
        </p:grpSpPr>
        <p:sp>
          <p:nvSpPr>
            <p:cNvPr id="14" name="Freeform 14"/>
            <p:cNvSpPr/>
            <p:nvPr/>
          </p:nvSpPr>
          <p:spPr>
            <a:xfrm>
              <a:off x="0" y="0"/>
              <a:ext cx="496607" cy="128119"/>
            </a:xfrm>
            <a:custGeom>
              <a:avLst/>
              <a:gdLst/>
              <a:ahLst/>
              <a:cxnLst/>
              <a:rect l="l" t="t" r="r" b="b"/>
              <a:pathLst>
                <a:path w="496607" h="128119">
                  <a:moveTo>
                    <a:pt x="64060" y="0"/>
                  </a:moveTo>
                  <a:lnTo>
                    <a:pt x="432548" y="0"/>
                  </a:lnTo>
                  <a:cubicBezTo>
                    <a:pt x="467927" y="0"/>
                    <a:pt x="496607" y="28680"/>
                    <a:pt x="496607" y="64060"/>
                  </a:cubicBezTo>
                  <a:lnTo>
                    <a:pt x="496607" y="64060"/>
                  </a:lnTo>
                  <a:cubicBezTo>
                    <a:pt x="496607" y="99439"/>
                    <a:pt x="467927" y="128119"/>
                    <a:pt x="432548" y="128119"/>
                  </a:cubicBezTo>
                  <a:lnTo>
                    <a:pt x="64060" y="128119"/>
                  </a:lnTo>
                  <a:cubicBezTo>
                    <a:pt x="28680" y="128119"/>
                    <a:pt x="0" y="99439"/>
                    <a:pt x="0" y="64060"/>
                  </a:cubicBezTo>
                  <a:lnTo>
                    <a:pt x="0" y="64060"/>
                  </a:lnTo>
                  <a:cubicBezTo>
                    <a:pt x="0" y="28680"/>
                    <a:pt x="28680" y="0"/>
                    <a:pt x="64060"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15" name="TextBox 15"/>
            <p:cNvSpPr txBox="1"/>
            <p:nvPr/>
          </p:nvSpPr>
          <p:spPr>
            <a:xfrm>
              <a:off x="0" y="-28575"/>
              <a:ext cx="496607" cy="156694"/>
            </a:xfrm>
            <a:prstGeom prst="rect">
              <a:avLst/>
            </a:prstGeom>
          </p:spPr>
          <p:txBody>
            <a:bodyPr lIns="50800" tIns="50800" rIns="50800" bIns="50800" rtlCol="0" anchor="ctr"/>
            <a:lstStyle/>
            <a:p>
              <a:pPr algn="ctr">
                <a:lnSpc>
                  <a:spcPts val="2261"/>
                </a:lnSpc>
              </a:pPr>
              <a:endParaRPr/>
            </a:p>
          </p:txBody>
        </p:sp>
      </p:grpSp>
      <p:grpSp>
        <p:nvGrpSpPr>
          <p:cNvPr id="16" name="Group 16"/>
          <p:cNvGrpSpPr/>
          <p:nvPr/>
        </p:nvGrpSpPr>
        <p:grpSpPr>
          <a:xfrm>
            <a:off x="6828881" y="8115608"/>
            <a:ext cx="1885556" cy="486452"/>
            <a:chOff x="0" y="0"/>
            <a:chExt cx="496607" cy="128119"/>
          </a:xfrm>
        </p:grpSpPr>
        <p:sp>
          <p:nvSpPr>
            <p:cNvPr id="17" name="Freeform 17"/>
            <p:cNvSpPr/>
            <p:nvPr/>
          </p:nvSpPr>
          <p:spPr>
            <a:xfrm>
              <a:off x="0" y="0"/>
              <a:ext cx="496607" cy="128119"/>
            </a:xfrm>
            <a:custGeom>
              <a:avLst/>
              <a:gdLst/>
              <a:ahLst/>
              <a:cxnLst/>
              <a:rect l="l" t="t" r="r" b="b"/>
              <a:pathLst>
                <a:path w="496607" h="128119">
                  <a:moveTo>
                    <a:pt x="64060" y="0"/>
                  </a:moveTo>
                  <a:lnTo>
                    <a:pt x="432548" y="0"/>
                  </a:lnTo>
                  <a:cubicBezTo>
                    <a:pt x="467927" y="0"/>
                    <a:pt x="496607" y="28680"/>
                    <a:pt x="496607" y="64060"/>
                  </a:cubicBezTo>
                  <a:lnTo>
                    <a:pt x="496607" y="64060"/>
                  </a:lnTo>
                  <a:cubicBezTo>
                    <a:pt x="496607" y="99439"/>
                    <a:pt x="467927" y="128119"/>
                    <a:pt x="432548" y="128119"/>
                  </a:cubicBezTo>
                  <a:lnTo>
                    <a:pt x="64060" y="128119"/>
                  </a:lnTo>
                  <a:cubicBezTo>
                    <a:pt x="28680" y="128119"/>
                    <a:pt x="0" y="99439"/>
                    <a:pt x="0" y="64060"/>
                  </a:cubicBezTo>
                  <a:lnTo>
                    <a:pt x="0" y="64060"/>
                  </a:lnTo>
                  <a:cubicBezTo>
                    <a:pt x="0" y="28680"/>
                    <a:pt x="28680" y="0"/>
                    <a:pt x="64060"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18" name="TextBox 18"/>
            <p:cNvSpPr txBox="1"/>
            <p:nvPr/>
          </p:nvSpPr>
          <p:spPr>
            <a:xfrm>
              <a:off x="0" y="-28575"/>
              <a:ext cx="496607" cy="156694"/>
            </a:xfrm>
            <a:prstGeom prst="rect">
              <a:avLst/>
            </a:prstGeom>
          </p:spPr>
          <p:txBody>
            <a:bodyPr lIns="50800" tIns="50800" rIns="50800" bIns="50800" rtlCol="0" anchor="ctr"/>
            <a:lstStyle/>
            <a:p>
              <a:pPr algn="ctr">
                <a:lnSpc>
                  <a:spcPts val="2261"/>
                </a:lnSpc>
              </a:pPr>
              <a:endParaRPr/>
            </a:p>
          </p:txBody>
        </p:sp>
      </p:grpSp>
      <p:sp>
        <p:nvSpPr>
          <p:cNvPr id="19" name="Freeform 19"/>
          <p:cNvSpPr/>
          <p:nvPr/>
        </p:nvSpPr>
        <p:spPr>
          <a:xfrm>
            <a:off x="1709615" y="2970605"/>
            <a:ext cx="6455045" cy="3617383"/>
          </a:xfrm>
          <a:custGeom>
            <a:avLst/>
            <a:gdLst/>
            <a:ahLst/>
            <a:cxnLst/>
            <a:rect l="l" t="t" r="r" b="b"/>
            <a:pathLst>
              <a:path w="6455045" h="3617383">
                <a:moveTo>
                  <a:pt x="0" y="0"/>
                </a:moveTo>
                <a:lnTo>
                  <a:pt x="6455045" y="0"/>
                </a:lnTo>
                <a:lnTo>
                  <a:pt x="6455045" y="3617383"/>
                </a:lnTo>
                <a:lnTo>
                  <a:pt x="0" y="3617383"/>
                </a:lnTo>
                <a:lnTo>
                  <a:pt x="0" y="0"/>
                </a:lnTo>
                <a:close/>
              </a:path>
            </a:pathLst>
          </a:custGeom>
          <a:blipFill>
            <a:blip r:embed="rId3"/>
            <a:stretch>
              <a:fillRect l="-1939" t="-12160" r="-2483" b="-19439"/>
            </a:stretch>
          </a:blipFill>
        </p:spPr>
        <p:txBody>
          <a:bodyPr/>
          <a:lstStyle/>
          <a:p>
            <a:endParaRPr lang="en-US"/>
          </a:p>
        </p:txBody>
      </p:sp>
      <p:sp>
        <p:nvSpPr>
          <p:cNvPr id="20" name="TextBox 20"/>
          <p:cNvSpPr txBox="1"/>
          <p:nvPr/>
        </p:nvSpPr>
        <p:spPr>
          <a:xfrm>
            <a:off x="9144000" y="1270068"/>
            <a:ext cx="8592518" cy="8597832"/>
          </a:xfrm>
          <a:prstGeom prst="rect">
            <a:avLst/>
          </a:prstGeom>
        </p:spPr>
        <p:txBody>
          <a:bodyPr lIns="0" tIns="0" rIns="0" bIns="0" rtlCol="0" anchor="t">
            <a:spAutoFit/>
          </a:bodyPr>
          <a:lstStyle/>
          <a:p>
            <a:pPr marL="504485" lvl="1" indent="-252243" algn="l">
              <a:lnSpc>
                <a:spcPts val="3271"/>
              </a:lnSpc>
              <a:buFont typeface="Arial"/>
              <a:buChar char="•"/>
            </a:pPr>
            <a:r>
              <a:rPr lang="en-US" sz="2336" dirty="0">
                <a:solidFill>
                  <a:srgbClr val="E9E9E9"/>
                </a:solidFill>
                <a:latin typeface="Poppins"/>
                <a:ea typeface="Poppins"/>
                <a:cs typeface="Poppins"/>
                <a:sym typeface="Poppins"/>
              </a:rPr>
              <a:t>KnS Plus Logistics is a Thailand-based logistics company established in 2026. We collaborate with KNS Taiwan and Wuxi Ruis International Logistics in China to provide comprehensive and reliable logistics solutions.</a:t>
            </a:r>
          </a:p>
          <a:p>
            <a:pPr algn="l">
              <a:lnSpc>
                <a:spcPts val="3271"/>
              </a:lnSpc>
            </a:pPr>
            <a:endParaRPr lang="en-US" sz="2336" dirty="0">
              <a:solidFill>
                <a:srgbClr val="E9E9E9"/>
              </a:solidFill>
              <a:latin typeface="Poppins"/>
              <a:ea typeface="Poppins"/>
              <a:cs typeface="Poppins"/>
              <a:sym typeface="Poppins"/>
            </a:endParaRPr>
          </a:p>
          <a:p>
            <a:pPr marL="504485" lvl="1" indent="-252243" algn="l">
              <a:lnSpc>
                <a:spcPts val="3271"/>
              </a:lnSpc>
              <a:buFont typeface="Arial"/>
              <a:buChar char="•"/>
            </a:pPr>
            <a:r>
              <a:rPr lang="en-US" sz="2336" dirty="0">
                <a:solidFill>
                  <a:srgbClr val="E9E9E9"/>
                </a:solidFill>
                <a:latin typeface="Poppins"/>
                <a:ea typeface="Poppins"/>
                <a:cs typeface="Poppins"/>
                <a:sym typeface="Poppins"/>
              </a:rPr>
              <a:t>KnS Plus specialize in International Freight Forwarding by Air, Sea and Land for Electronic, Machinery, Fashion &amp; Lifestyle, Medical Equipment, Telecommunication equipment, and Oversize Projects.</a:t>
            </a:r>
          </a:p>
          <a:p>
            <a:pPr algn="l">
              <a:lnSpc>
                <a:spcPts val="3271"/>
              </a:lnSpc>
            </a:pPr>
            <a:endParaRPr lang="en-US" sz="2336" dirty="0">
              <a:solidFill>
                <a:srgbClr val="E9E9E9"/>
              </a:solidFill>
              <a:latin typeface="Poppins"/>
              <a:ea typeface="Poppins"/>
              <a:cs typeface="Poppins"/>
              <a:sym typeface="Poppins"/>
            </a:endParaRPr>
          </a:p>
          <a:p>
            <a:pPr marL="504485" lvl="1" indent="-252243" algn="l">
              <a:lnSpc>
                <a:spcPts val="3271"/>
              </a:lnSpc>
              <a:buFont typeface="Arial"/>
              <a:buChar char="•"/>
            </a:pPr>
            <a:r>
              <a:rPr lang="en-US" sz="2336" dirty="0">
                <a:solidFill>
                  <a:srgbClr val="E9E9E9"/>
                </a:solidFill>
                <a:latin typeface="Poppins"/>
                <a:ea typeface="Poppins"/>
                <a:cs typeface="Poppins"/>
                <a:sym typeface="Poppins"/>
              </a:rPr>
              <a:t>KnS Plus through our excellent global network of selected Agents to offer door to door import and export freight forwarding by Air, Sea and Land.</a:t>
            </a:r>
          </a:p>
          <a:p>
            <a:pPr algn="l">
              <a:lnSpc>
                <a:spcPts val="3271"/>
              </a:lnSpc>
            </a:pPr>
            <a:endParaRPr lang="en-US" sz="2336" dirty="0">
              <a:solidFill>
                <a:srgbClr val="E9E9E9"/>
              </a:solidFill>
              <a:latin typeface="Poppins"/>
              <a:ea typeface="Poppins"/>
              <a:cs typeface="Poppins"/>
              <a:sym typeface="Poppins"/>
            </a:endParaRPr>
          </a:p>
          <a:p>
            <a:pPr marL="504485" lvl="1" indent="-252243" algn="l">
              <a:lnSpc>
                <a:spcPts val="3271"/>
              </a:lnSpc>
              <a:buFont typeface="Arial"/>
              <a:buChar char="•"/>
            </a:pPr>
            <a:r>
              <a:rPr lang="en-US" sz="2336" dirty="0">
                <a:solidFill>
                  <a:srgbClr val="E9E9E9"/>
                </a:solidFill>
                <a:latin typeface="Poppins"/>
                <a:ea typeface="Poppins"/>
                <a:cs typeface="Poppins"/>
                <a:sym typeface="Poppins"/>
              </a:rPr>
              <a:t>KnS Plus has a well experienced team to handle and monitor all aspects of freight forwarding which includes transportation, project forwarding, consolidation, warehousing, export packing, customs clearance, procurement support and transportation of all types of oversized cargo.</a:t>
            </a:r>
          </a:p>
        </p:txBody>
      </p:sp>
      <p:sp>
        <p:nvSpPr>
          <p:cNvPr id="21" name="TextBox 21"/>
          <p:cNvSpPr txBox="1"/>
          <p:nvPr/>
        </p:nvSpPr>
        <p:spPr>
          <a:xfrm>
            <a:off x="178674" y="325411"/>
            <a:ext cx="8653001" cy="1339800"/>
          </a:xfrm>
          <a:prstGeom prst="rect">
            <a:avLst/>
          </a:prstGeom>
        </p:spPr>
        <p:txBody>
          <a:bodyPr lIns="0" tIns="0" rIns="0" bIns="0" rtlCol="0" anchor="t">
            <a:spAutoFit/>
          </a:bodyPr>
          <a:lstStyle/>
          <a:p>
            <a:pPr algn="just">
              <a:lnSpc>
                <a:spcPts val="9999"/>
              </a:lnSpc>
            </a:pPr>
            <a:r>
              <a:rPr lang="en-US" sz="9999" b="1" spc="-349">
                <a:solidFill>
                  <a:srgbClr val="F2B40E"/>
                </a:solidFill>
                <a:latin typeface="Barlow Condensed Bold"/>
                <a:ea typeface="Barlow Condensed Bold"/>
                <a:cs typeface="Barlow Condensed Bold"/>
                <a:sym typeface="Barlow Condensed Bold"/>
              </a:rPr>
              <a:t>ABOUT KnS PLUS</a:t>
            </a:r>
          </a:p>
        </p:txBody>
      </p:sp>
      <p:sp>
        <p:nvSpPr>
          <p:cNvPr id="22" name="TextBox 22"/>
          <p:cNvSpPr txBox="1"/>
          <p:nvPr/>
        </p:nvSpPr>
        <p:spPr>
          <a:xfrm>
            <a:off x="7041769" y="8203001"/>
            <a:ext cx="1459780" cy="294284"/>
          </a:xfrm>
          <a:prstGeom prst="rect">
            <a:avLst/>
          </a:prstGeom>
        </p:spPr>
        <p:txBody>
          <a:bodyPr lIns="0" tIns="0" rIns="0" bIns="0" rtlCol="0" anchor="t">
            <a:spAutoFit/>
          </a:bodyPr>
          <a:lstStyle/>
          <a:p>
            <a:pPr algn="ctr">
              <a:lnSpc>
                <a:spcPts val="2261"/>
              </a:lnSpc>
              <a:spcBef>
                <a:spcPct val="0"/>
              </a:spcBef>
            </a:pPr>
            <a:r>
              <a:rPr lang="en-US" sz="1753" b="1" spc="-96">
                <a:solidFill>
                  <a:srgbClr val="010326"/>
                </a:solidFill>
                <a:latin typeface="Poppins Bold"/>
                <a:ea typeface="Poppins Bold"/>
                <a:cs typeface="Poppins Bold"/>
                <a:sym typeface="Poppins Bold"/>
              </a:rPr>
              <a:t>Innovative</a:t>
            </a:r>
          </a:p>
        </p:txBody>
      </p:sp>
      <p:sp>
        <p:nvSpPr>
          <p:cNvPr id="23" name="TextBox 23"/>
          <p:cNvSpPr txBox="1"/>
          <p:nvPr/>
        </p:nvSpPr>
        <p:spPr>
          <a:xfrm>
            <a:off x="4937138" y="8203001"/>
            <a:ext cx="1459780" cy="294284"/>
          </a:xfrm>
          <a:prstGeom prst="rect">
            <a:avLst/>
          </a:prstGeom>
        </p:spPr>
        <p:txBody>
          <a:bodyPr lIns="0" tIns="0" rIns="0" bIns="0" rtlCol="0" anchor="t">
            <a:spAutoFit/>
          </a:bodyPr>
          <a:lstStyle/>
          <a:p>
            <a:pPr algn="ctr">
              <a:lnSpc>
                <a:spcPts val="2261"/>
              </a:lnSpc>
              <a:spcBef>
                <a:spcPct val="0"/>
              </a:spcBef>
            </a:pPr>
            <a:r>
              <a:rPr lang="en-US" sz="1753" b="1" spc="-96">
                <a:solidFill>
                  <a:srgbClr val="010326"/>
                </a:solidFill>
                <a:latin typeface="Poppins Bold"/>
                <a:ea typeface="Poppins Bold"/>
                <a:cs typeface="Poppins Bold"/>
                <a:sym typeface="Poppins Bold"/>
              </a:rPr>
              <a:t>Transparent</a:t>
            </a:r>
          </a:p>
        </p:txBody>
      </p:sp>
      <p:sp>
        <p:nvSpPr>
          <p:cNvPr id="24" name="TextBox 24"/>
          <p:cNvSpPr txBox="1"/>
          <p:nvPr/>
        </p:nvSpPr>
        <p:spPr>
          <a:xfrm>
            <a:off x="2830300" y="8203001"/>
            <a:ext cx="1459780" cy="294284"/>
          </a:xfrm>
          <a:prstGeom prst="rect">
            <a:avLst/>
          </a:prstGeom>
        </p:spPr>
        <p:txBody>
          <a:bodyPr lIns="0" tIns="0" rIns="0" bIns="0" rtlCol="0" anchor="t">
            <a:spAutoFit/>
          </a:bodyPr>
          <a:lstStyle/>
          <a:p>
            <a:pPr algn="ctr">
              <a:lnSpc>
                <a:spcPts val="2261"/>
              </a:lnSpc>
              <a:spcBef>
                <a:spcPct val="0"/>
              </a:spcBef>
            </a:pPr>
            <a:r>
              <a:rPr lang="en-US" sz="1753" b="1" spc="-96">
                <a:solidFill>
                  <a:srgbClr val="010326"/>
                </a:solidFill>
                <a:latin typeface="Poppins Bold"/>
                <a:ea typeface="Poppins Bold"/>
                <a:cs typeface="Poppins Bold"/>
                <a:sym typeface="Poppins Bold"/>
              </a:rPr>
              <a:t>Reliable</a:t>
            </a:r>
          </a:p>
        </p:txBody>
      </p:sp>
      <p:sp>
        <p:nvSpPr>
          <p:cNvPr id="25" name="TextBox 25"/>
          <p:cNvSpPr txBox="1"/>
          <p:nvPr/>
        </p:nvSpPr>
        <p:spPr>
          <a:xfrm>
            <a:off x="731214" y="8203001"/>
            <a:ext cx="1459780" cy="294284"/>
          </a:xfrm>
          <a:prstGeom prst="rect">
            <a:avLst/>
          </a:prstGeom>
        </p:spPr>
        <p:txBody>
          <a:bodyPr lIns="0" tIns="0" rIns="0" bIns="0" rtlCol="0" anchor="t">
            <a:spAutoFit/>
          </a:bodyPr>
          <a:lstStyle/>
          <a:p>
            <a:pPr algn="ctr">
              <a:lnSpc>
                <a:spcPts val="2261"/>
              </a:lnSpc>
              <a:spcBef>
                <a:spcPct val="0"/>
              </a:spcBef>
            </a:pPr>
            <a:r>
              <a:rPr lang="en-US" sz="1753" b="1" spc="-96">
                <a:solidFill>
                  <a:srgbClr val="010326"/>
                </a:solidFill>
                <a:latin typeface="Poppins Bold"/>
                <a:ea typeface="Poppins Bold"/>
                <a:cs typeface="Poppins Bold"/>
                <a:sym typeface="Poppins Bold"/>
              </a:rPr>
              <a:t>Efficient</a:t>
            </a:r>
          </a:p>
        </p:txBody>
      </p:sp>
      <p:sp>
        <p:nvSpPr>
          <p:cNvPr id="26" name="TextBox 26"/>
          <p:cNvSpPr txBox="1"/>
          <p:nvPr/>
        </p:nvSpPr>
        <p:spPr>
          <a:xfrm>
            <a:off x="3560190" y="6319531"/>
            <a:ext cx="2926158" cy="525575"/>
          </a:xfrm>
          <a:prstGeom prst="rect">
            <a:avLst/>
          </a:prstGeom>
        </p:spPr>
        <p:txBody>
          <a:bodyPr lIns="0" tIns="0" rIns="0" bIns="0" rtlCol="0" anchor="t">
            <a:spAutoFit/>
          </a:bodyPr>
          <a:lstStyle/>
          <a:p>
            <a:pPr algn="ctr">
              <a:lnSpc>
                <a:spcPts val="4106"/>
              </a:lnSpc>
            </a:pPr>
            <a:r>
              <a:rPr lang="en-US" sz="2933" b="1">
                <a:solidFill>
                  <a:srgbClr val="B8C6D9"/>
                </a:solidFill>
                <a:latin typeface="Poppins Semi-Bold"/>
                <a:ea typeface="Poppins Semi-Bold"/>
                <a:cs typeface="Poppins Semi-Bold"/>
                <a:sym typeface="Poppins Semi-Bold"/>
              </a:rPr>
              <a:t>We Build Trust</a:t>
            </a:r>
          </a:p>
        </p:txBody>
      </p:sp>
      <p:sp>
        <p:nvSpPr>
          <p:cNvPr id="27" name="TextBox 27"/>
          <p:cNvSpPr txBox="1"/>
          <p:nvPr/>
        </p:nvSpPr>
        <p:spPr>
          <a:xfrm>
            <a:off x="14943012" y="774147"/>
            <a:ext cx="3470768" cy="261354"/>
          </a:xfrm>
          <a:prstGeom prst="rect">
            <a:avLst/>
          </a:prstGeom>
        </p:spPr>
        <p:txBody>
          <a:bodyPr wrap="square" lIns="0" tIns="0" rIns="0" bIns="0" rtlCol="0" anchor="t">
            <a:spAutoFit/>
          </a:bodyPr>
          <a:lstStyle/>
          <a:p>
            <a:pPr marL="0" lvl="1" indent="0" algn="ctr">
              <a:lnSpc>
                <a:spcPts val="2132"/>
              </a:lnSpc>
              <a:spcBef>
                <a:spcPct val="0"/>
              </a:spcBef>
            </a:pPr>
            <a:r>
              <a:rPr lang="en-US" sz="1653" spc="114" dirty="0">
                <a:solidFill>
                  <a:srgbClr val="F2B40E"/>
                </a:solidFill>
                <a:latin typeface="Poppins"/>
                <a:ea typeface="Poppins"/>
                <a:cs typeface="Poppins"/>
                <a:sym typeface="Poppins"/>
              </a:rPr>
              <a:t>WWW.KNSPLUS-LOGS.COM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0" y="0"/>
            <a:ext cx="18288000" cy="10694920"/>
            <a:chOff x="0" y="0"/>
            <a:chExt cx="4816593" cy="2816769"/>
          </a:xfrm>
        </p:grpSpPr>
        <p:sp>
          <p:nvSpPr>
            <p:cNvPr id="4" name="Freeform 4"/>
            <p:cNvSpPr/>
            <p:nvPr/>
          </p:nvSpPr>
          <p:spPr>
            <a:xfrm>
              <a:off x="0" y="0"/>
              <a:ext cx="4816592" cy="2816769"/>
            </a:xfrm>
            <a:custGeom>
              <a:avLst/>
              <a:gdLst/>
              <a:ahLst/>
              <a:cxnLst/>
              <a:rect l="l" t="t" r="r" b="b"/>
              <a:pathLst>
                <a:path w="4816592" h="2816769">
                  <a:moveTo>
                    <a:pt x="0" y="0"/>
                  </a:moveTo>
                  <a:lnTo>
                    <a:pt x="4816592" y="0"/>
                  </a:lnTo>
                  <a:lnTo>
                    <a:pt x="4816592" y="2816769"/>
                  </a:lnTo>
                  <a:lnTo>
                    <a:pt x="0" y="2816769"/>
                  </a:lnTo>
                  <a:close/>
                </a:path>
              </a:pathLst>
            </a:custGeom>
            <a:solidFill>
              <a:srgbClr val="051025">
                <a:alpha val="40000"/>
              </a:srgbClr>
            </a:solidFill>
          </p:spPr>
          <p:txBody>
            <a:bodyPr/>
            <a:lstStyle/>
            <a:p>
              <a:endParaRPr lang="en-US"/>
            </a:p>
          </p:txBody>
        </p:sp>
        <p:sp>
          <p:nvSpPr>
            <p:cNvPr id="5" name="TextBox 5"/>
            <p:cNvSpPr txBox="1"/>
            <p:nvPr/>
          </p:nvSpPr>
          <p:spPr>
            <a:xfrm>
              <a:off x="0" y="-28575"/>
              <a:ext cx="4816593" cy="2845344"/>
            </a:xfrm>
            <a:prstGeom prst="rect">
              <a:avLst/>
            </a:prstGeom>
          </p:spPr>
          <p:txBody>
            <a:bodyPr lIns="50800" tIns="50800" rIns="50800" bIns="50800" rtlCol="0" anchor="ctr"/>
            <a:lstStyle/>
            <a:p>
              <a:pPr algn="ctr">
                <a:lnSpc>
                  <a:spcPts val="2261"/>
                </a:lnSpc>
              </a:pPr>
              <a:endParaRPr/>
            </a:p>
          </p:txBody>
        </p:sp>
      </p:grpSp>
      <p:grpSp>
        <p:nvGrpSpPr>
          <p:cNvPr id="6" name="Group 6"/>
          <p:cNvGrpSpPr/>
          <p:nvPr/>
        </p:nvGrpSpPr>
        <p:grpSpPr>
          <a:xfrm>
            <a:off x="10364869" y="0"/>
            <a:ext cx="8189770" cy="10287000"/>
            <a:chOff x="0" y="0"/>
            <a:chExt cx="984253" cy="1236300"/>
          </a:xfrm>
        </p:grpSpPr>
        <p:sp>
          <p:nvSpPr>
            <p:cNvPr id="7" name="Freeform 7"/>
            <p:cNvSpPr/>
            <p:nvPr/>
          </p:nvSpPr>
          <p:spPr>
            <a:xfrm>
              <a:off x="0" y="0"/>
              <a:ext cx="984253" cy="1236300"/>
            </a:xfrm>
            <a:custGeom>
              <a:avLst/>
              <a:gdLst/>
              <a:ahLst/>
              <a:cxnLst/>
              <a:rect l="l" t="t" r="r" b="b"/>
              <a:pathLst>
                <a:path w="984253" h="1236300">
                  <a:moveTo>
                    <a:pt x="0" y="0"/>
                  </a:moveTo>
                  <a:lnTo>
                    <a:pt x="984253" y="0"/>
                  </a:lnTo>
                  <a:lnTo>
                    <a:pt x="984253" y="1236300"/>
                  </a:lnTo>
                  <a:lnTo>
                    <a:pt x="0" y="1236300"/>
                  </a:lnTo>
                  <a:close/>
                </a:path>
              </a:pathLst>
            </a:custGeom>
            <a:blipFill>
              <a:blip r:embed="rId3">
                <a:alphaModFix amt="91000"/>
              </a:blip>
              <a:stretch>
                <a:fillRect l="-72407" r="-47475"/>
              </a:stretch>
            </a:blipFill>
          </p:spPr>
          <p:txBody>
            <a:bodyPr/>
            <a:lstStyle/>
            <a:p>
              <a:endParaRPr lang="en-US"/>
            </a:p>
          </p:txBody>
        </p:sp>
      </p:grpSp>
      <p:sp>
        <p:nvSpPr>
          <p:cNvPr id="8" name="AutoShape 8"/>
          <p:cNvSpPr/>
          <p:nvPr/>
        </p:nvSpPr>
        <p:spPr>
          <a:xfrm>
            <a:off x="619125" y="0"/>
            <a:ext cx="0" cy="7039403"/>
          </a:xfrm>
          <a:prstGeom prst="line">
            <a:avLst/>
          </a:prstGeom>
          <a:ln w="38100" cap="flat">
            <a:solidFill>
              <a:srgbClr val="F2B40E"/>
            </a:solidFill>
            <a:prstDash val="solid"/>
            <a:headEnd type="none" w="sm" len="sm"/>
            <a:tailEnd type="none" w="sm" len="sm"/>
          </a:ln>
        </p:spPr>
        <p:txBody>
          <a:bodyPr/>
          <a:lstStyle/>
          <a:p>
            <a:endParaRPr lang="en-US"/>
          </a:p>
        </p:txBody>
      </p:sp>
      <p:sp>
        <p:nvSpPr>
          <p:cNvPr id="9" name="Freeform 9"/>
          <p:cNvSpPr/>
          <p:nvPr/>
        </p:nvSpPr>
        <p:spPr>
          <a:xfrm>
            <a:off x="1821030" y="2904349"/>
            <a:ext cx="6776301" cy="6600775"/>
          </a:xfrm>
          <a:custGeom>
            <a:avLst/>
            <a:gdLst/>
            <a:ahLst/>
            <a:cxnLst/>
            <a:rect l="l" t="t" r="r" b="b"/>
            <a:pathLst>
              <a:path w="6776301" h="6600775">
                <a:moveTo>
                  <a:pt x="0" y="0"/>
                </a:moveTo>
                <a:lnTo>
                  <a:pt x="6776301" y="0"/>
                </a:lnTo>
                <a:lnTo>
                  <a:pt x="6776301" y="6600775"/>
                </a:lnTo>
                <a:lnTo>
                  <a:pt x="0" y="6600775"/>
                </a:lnTo>
                <a:lnTo>
                  <a:pt x="0" y="0"/>
                </a:lnTo>
                <a:close/>
              </a:path>
            </a:pathLst>
          </a:custGeom>
          <a:blipFill>
            <a:blip r:embed="rId4"/>
            <a:stretch>
              <a:fillRect l="-155" r="-155" b="-2979"/>
            </a:stretch>
          </a:blipFill>
        </p:spPr>
        <p:txBody>
          <a:bodyPr/>
          <a:lstStyle/>
          <a:p>
            <a:endParaRPr lang="en-US"/>
          </a:p>
        </p:txBody>
      </p:sp>
      <p:grpSp>
        <p:nvGrpSpPr>
          <p:cNvPr id="10" name="Group 10"/>
          <p:cNvGrpSpPr/>
          <p:nvPr/>
        </p:nvGrpSpPr>
        <p:grpSpPr>
          <a:xfrm>
            <a:off x="2404692" y="3635854"/>
            <a:ext cx="2726282" cy="486903"/>
            <a:chOff x="0" y="0"/>
            <a:chExt cx="718033" cy="128238"/>
          </a:xfrm>
        </p:grpSpPr>
        <p:sp>
          <p:nvSpPr>
            <p:cNvPr id="11" name="Freeform 11"/>
            <p:cNvSpPr/>
            <p:nvPr/>
          </p:nvSpPr>
          <p:spPr>
            <a:xfrm>
              <a:off x="0" y="0"/>
              <a:ext cx="718033" cy="128238"/>
            </a:xfrm>
            <a:custGeom>
              <a:avLst/>
              <a:gdLst/>
              <a:ahLst/>
              <a:cxnLst/>
              <a:rect l="l" t="t" r="r" b="b"/>
              <a:pathLst>
                <a:path w="718033" h="128238">
                  <a:moveTo>
                    <a:pt x="64119" y="0"/>
                  </a:moveTo>
                  <a:lnTo>
                    <a:pt x="653914" y="0"/>
                  </a:lnTo>
                  <a:cubicBezTo>
                    <a:pt x="689326" y="0"/>
                    <a:pt x="718033" y="28707"/>
                    <a:pt x="718033" y="64119"/>
                  </a:cubicBezTo>
                  <a:lnTo>
                    <a:pt x="718033" y="64119"/>
                  </a:lnTo>
                  <a:cubicBezTo>
                    <a:pt x="718033" y="81124"/>
                    <a:pt x="711278" y="97433"/>
                    <a:pt x="699253" y="109458"/>
                  </a:cubicBezTo>
                  <a:cubicBezTo>
                    <a:pt x="687228" y="121483"/>
                    <a:pt x="670920" y="128238"/>
                    <a:pt x="653914" y="128238"/>
                  </a:cubicBezTo>
                  <a:lnTo>
                    <a:pt x="64119" y="128238"/>
                  </a:lnTo>
                  <a:cubicBezTo>
                    <a:pt x="28707" y="128238"/>
                    <a:pt x="0" y="99531"/>
                    <a:pt x="0" y="64119"/>
                  </a:cubicBezTo>
                  <a:lnTo>
                    <a:pt x="0" y="64119"/>
                  </a:lnTo>
                  <a:cubicBezTo>
                    <a:pt x="0" y="28707"/>
                    <a:pt x="28707" y="0"/>
                    <a:pt x="64119" y="0"/>
                  </a:cubicBezTo>
                  <a:close/>
                </a:path>
              </a:pathLst>
            </a:custGeom>
            <a:solidFill>
              <a:srgbClr val="F2B40E"/>
            </a:solidFill>
          </p:spPr>
          <p:txBody>
            <a:bodyPr/>
            <a:lstStyle/>
            <a:p>
              <a:endParaRPr lang="en-US"/>
            </a:p>
          </p:txBody>
        </p:sp>
        <p:sp>
          <p:nvSpPr>
            <p:cNvPr id="12" name="TextBox 12"/>
            <p:cNvSpPr txBox="1"/>
            <p:nvPr/>
          </p:nvSpPr>
          <p:spPr>
            <a:xfrm>
              <a:off x="0" y="-28575"/>
              <a:ext cx="718033" cy="156813"/>
            </a:xfrm>
            <a:prstGeom prst="rect">
              <a:avLst/>
            </a:prstGeom>
          </p:spPr>
          <p:txBody>
            <a:bodyPr lIns="50800" tIns="50800" rIns="50800" bIns="50800" rtlCol="0" anchor="ctr"/>
            <a:lstStyle/>
            <a:p>
              <a:pPr algn="ctr">
                <a:lnSpc>
                  <a:spcPts val="2261"/>
                </a:lnSpc>
              </a:pPr>
              <a:endParaRPr/>
            </a:p>
          </p:txBody>
        </p:sp>
      </p:grpSp>
      <p:sp>
        <p:nvSpPr>
          <p:cNvPr id="13" name="TextBox 13"/>
          <p:cNvSpPr txBox="1"/>
          <p:nvPr/>
        </p:nvSpPr>
        <p:spPr>
          <a:xfrm rot="5400000">
            <a:off x="-1013104" y="8538778"/>
            <a:ext cx="3293034" cy="294284"/>
          </a:xfrm>
          <a:prstGeom prst="rect">
            <a:avLst/>
          </a:prstGeom>
        </p:spPr>
        <p:txBody>
          <a:bodyPr lIns="0" tIns="0" rIns="0" bIns="0" rtlCol="0" anchor="t">
            <a:spAutoFit/>
          </a:bodyPr>
          <a:lstStyle/>
          <a:p>
            <a:pPr algn="ctr">
              <a:lnSpc>
                <a:spcPts val="2261"/>
              </a:lnSpc>
              <a:spcBef>
                <a:spcPct val="0"/>
              </a:spcBef>
            </a:pPr>
            <a:r>
              <a:rPr lang="en-US" sz="1753">
                <a:solidFill>
                  <a:srgbClr val="F2B40E"/>
                </a:solidFill>
                <a:latin typeface="Poppins"/>
                <a:ea typeface="Poppins"/>
                <a:cs typeface="Poppins"/>
                <a:sym typeface="Poppins"/>
              </a:rPr>
              <a:t>WWW.KNSPLUS-LOGS.COM</a:t>
            </a:r>
          </a:p>
        </p:txBody>
      </p:sp>
      <p:sp>
        <p:nvSpPr>
          <p:cNvPr id="14" name="TextBox 14"/>
          <p:cNvSpPr txBox="1"/>
          <p:nvPr/>
        </p:nvSpPr>
        <p:spPr>
          <a:xfrm>
            <a:off x="2056467" y="1732450"/>
            <a:ext cx="7334644" cy="1219200"/>
          </a:xfrm>
          <a:prstGeom prst="rect">
            <a:avLst/>
          </a:prstGeom>
        </p:spPr>
        <p:txBody>
          <a:bodyPr lIns="0" tIns="0" rIns="0" bIns="0" rtlCol="0" anchor="t">
            <a:spAutoFit/>
          </a:bodyPr>
          <a:lstStyle/>
          <a:p>
            <a:pPr algn="just">
              <a:lnSpc>
                <a:spcPts val="9000"/>
              </a:lnSpc>
            </a:pPr>
            <a:r>
              <a:rPr lang="en-US" sz="9000" b="1" spc="-315">
                <a:solidFill>
                  <a:srgbClr val="F2B40E"/>
                </a:solidFill>
                <a:latin typeface="Barlow Condensed Bold"/>
                <a:ea typeface="Barlow Condensed Bold"/>
                <a:cs typeface="Barlow Condensed Bold"/>
                <a:sym typeface="Barlow Condensed Bold"/>
              </a:rPr>
              <a:t>OUR PURPOSE</a:t>
            </a:r>
          </a:p>
        </p:txBody>
      </p:sp>
      <p:sp>
        <p:nvSpPr>
          <p:cNvPr id="15" name="TextBox 15"/>
          <p:cNvSpPr txBox="1"/>
          <p:nvPr/>
        </p:nvSpPr>
        <p:spPr>
          <a:xfrm>
            <a:off x="12496553" y="597674"/>
            <a:ext cx="4200772" cy="594522"/>
          </a:xfrm>
          <a:prstGeom prst="rect">
            <a:avLst/>
          </a:prstGeom>
        </p:spPr>
        <p:txBody>
          <a:bodyPr wrap="square" lIns="0" tIns="0" rIns="0" bIns="0" rtlCol="0" anchor="t">
            <a:spAutoFit/>
          </a:bodyPr>
          <a:lstStyle/>
          <a:p>
            <a:pPr algn="ctr">
              <a:lnSpc>
                <a:spcPts val="4773"/>
              </a:lnSpc>
              <a:spcBef>
                <a:spcPct val="0"/>
              </a:spcBef>
            </a:pPr>
            <a:r>
              <a:rPr lang="en-US" sz="3700" b="1" spc="-203" dirty="0">
                <a:solidFill>
                  <a:srgbClr val="07193C"/>
                </a:solidFill>
                <a:latin typeface="Poppins Bold"/>
                <a:ea typeface="Poppins Bold"/>
                <a:cs typeface="Poppins Bold"/>
                <a:sym typeface="Poppins Bold"/>
              </a:rPr>
              <a:t>WE BUILD TRUST</a:t>
            </a:r>
          </a:p>
        </p:txBody>
      </p:sp>
      <p:sp>
        <p:nvSpPr>
          <p:cNvPr id="16" name="TextBox 16"/>
          <p:cNvSpPr txBox="1"/>
          <p:nvPr/>
        </p:nvSpPr>
        <p:spPr>
          <a:xfrm>
            <a:off x="12039600" y="1151997"/>
            <a:ext cx="5893518" cy="297389"/>
          </a:xfrm>
          <a:prstGeom prst="rect">
            <a:avLst/>
          </a:prstGeom>
        </p:spPr>
        <p:txBody>
          <a:bodyPr wrap="square" lIns="0" tIns="0" rIns="0" bIns="0" rtlCol="0" anchor="t">
            <a:spAutoFit/>
          </a:bodyPr>
          <a:lstStyle/>
          <a:p>
            <a:pPr algn="l">
              <a:lnSpc>
                <a:spcPts val="2390"/>
              </a:lnSpc>
            </a:pPr>
            <a:r>
              <a:rPr lang="en-US" sz="1853" spc="-55" dirty="0">
                <a:solidFill>
                  <a:srgbClr val="E9E9E9"/>
                </a:solidFill>
                <a:latin typeface="Poppins"/>
                <a:ea typeface="Poppins"/>
                <a:cs typeface="Poppins"/>
                <a:sym typeface="Poppins"/>
              </a:rPr>
              <a:t>BEST PARTNER FOR YOUR WORLDWIDE LOGISTICS</a:t>
            </a:r>
          </a:p>
        </p:txBody>
      </p:sp>
      <p:sp>
        <p:nvSpPr>
          <p:cNvPr id="17" name="TextBox 17"/>
          <p:cNvSpPr txBox="1"/>
          <p:nvPr/>
        </p:nvSpPr>
        <p:spPr>
          <a:xfrm>
            <a:off x="2617580" y="4513282"/>
            <a:ext cx="5074047" cy="954256"/>
          </a:xfrm>
          <a:prstGeom prst="rect">
            <a:avLst/>
          </a:prstGeom>
        </p:spPr>
        <p:txBody>
          <a:bodyPr lIns="0" tIns="0" rIns="0" bIns="0" rtlCol="0" anchor="t">
            <a:spAutoFit/>
          </a:bodyPr>
          <a:lstStyle/>
          <a:p>
            <a:pPr algn="l">
              <a:lnSpc>
                <a:spcPts val="2520"/>
              </a:lnSpc>
            </a:pPr>
            <a:r>
              <a:rPr lang="en-US" sz="1800">
                <a:solidFill>
                  <a:srgbClr val="E9E9E9"/>
                </a:solidFill>
                <a:latin typeface="Poppins"/>
                <a:ea typeface="Poppins"/>
                <a:cs typeface="Poppins"/>
                <a:sym typeface="Poppins"/>
              </a:rPr>
              <a:t>"To serve customers by designing, building, </a:t>
            </a:r>
          </a:p>
          <a:p>
            <a:pPr algn="l">
              <a:lnSpc>
                <a:spcPts val="2520"/>
              </a:lnSpc>
            </a:pPr>
            <a:r>
              <a:rPr lang="en-US" sz="1800">
                <a:solidFill>
                  <a:srgbClr val="E9E9E9"/>
                </a:solidFill>
                <a:latin typeface="Poppins"/>
                <a:ea typeface="Poppins"/>
                <a:cs typeface="Poppins"/>
                <a:sym typeface="Poppins"/>
              </a:rPr>
              <a:t>and operating innovative logistics solutions."</a:t>
            </a:r>
          </a:p>
          <a:p>
            <a:pPr algn="l">
              <a:lnSpc>
                <a:spcPts val="2520"/>
              </a:lnSpc>
            </a:pPr>
            <a:endParaRPr lang="en-US" sz="1800">
              <a:solidFill>
                <a:srgbClr val="E9E9E9"/>
              </a:solidFill>
              <a:latin typeface="Poppins"/>
              <a:ea typeface="Poppins"/>
              <a:cs typeface="Poppins"/>
              <a:sym typeface="Poppins"/>
            </a:endParaRPr>
          </a:p>
        </p:txBody>
      </p:sp>
      <p:sp>
        <p:nvSpPr>
          <p:cNvPr id="18" name="TextBox 18"/>
          <p:cNvSpPr txBox="1"/>
          <p:nvPr/>
        </p:nvSpPr>
        <p:spPr>
          <a:xfrm>
            <a:off x="1761354" y="5282793"/>
            <a:ext cx="6739240" cy="1268531"/>
          </a:xfrm>
          <a:prstGeom prst="rect">
            <a:avLst/>
          </a:prstGeom>
        </p:spPr>
        <p:txBody>
          <a:bodyPr lIns="0" tIns="0" rIns="0" bIns="0" rtlCol="0" anchor="t">
            <a:spAutoFit/>
          </a:bodyPr>
          <a:lstStyle/>
          <a:p>
            <a:pPr algn="ctr">
              <a:lnSpc>
                <a:spcPts val="2520"/>
              </a:lnSpc>
            </a:pPr>
            <a:r>
              <a:rPr lang="en-US" sz="1800">
                <a:solidFill>
                  <a:srgbClr val="E9E9E9"/>
                </a:solidFill>
                <a:latin typeface="Poppins"/>
                <a:ea typeface="Poppins"/>
                <a:cs typeface="Poppins"/>
                <a:sym typeface="Poppins"/>
              </a:rPr>
              <a:t>We deploy robust frameworks designed specifically </a:t>
            </a:r>
          </a:p>
          <a:p>
            <a:pPr algn="ctr">
              <a:lnSpc>
                <a:spcPts val="2520"/>
              </a:lnSpc>
            </a:pPr>
            <a:r>
              <a:rPr lang="en-US" sz="1800">
                <a:solidFill>
                  <a:srgbClr val="E9E9E9"/>
                </a:solidFill>
                <a:latin typeface="Poppins"/>
                <a:ea typeface="Poppins"/>
                <a:cs typeface="Poppins"/>
                <a:sym typeface="Poppins"/>
              </a:rPr>
              <a:t>to measurably improve delivery quality, reduce overall </a:t>
            </a:r>
          </a:p>
          <a:p>
            <a:pPr algn="ctr">
              <a:lnSpc>
                <a:spcPts val="2520"/>
              </a:lnSpc>
            </a:pPr>
            <a:r>
              <a:rPr lang="en-US" sz="1800">
                <a:solidFill>
                  <a:srgbClr val="E9E9E9"/>
                </a:solidFill>
                <a:latin typeface="Poppins"/>
                <a:ea typeface="Poppins"/>
                <a:cs typeface="Poppins"/>
                <a:sym typeface="Poppins"/>
              </a:rPr>
              <a:t>system friction, and maximize client profitability.</a:t>
            </a:r>
          </a:p>
          <a:p>
            <a:pPr algn="ctr">
              <a:lnSpc>
                <a:spcPts val="2520"/>
              </a:lnSpc>
            </a:pPr>
            <a:endParaRPr lang="en-US" sz="1800">
              <a:solidFill>
                <a:srgbClr val="E9E9E9"/>
              </a:solidFill>
              <a:latin typeface="Poppins"/>
              <a:ea typeface="Poppins"/>
              <a:cs typeface="Poppins"/>
              <a:sym typeface="Poppins"/>
            </a:endParaRPr>
          </a:p>
        </p:txBody>
      </p:sp>
      <p:sp>
        <p:nvSpPr>
          <p:cNvPr id="19" name="TextBox 19"/>
          <p:cNvSpPr txBox="1"/>
          <p:nvPr/>
        </p:nvSpPr>
        <p:spPr>
          <a:xfrm>
            <a:off x="2752193" y="3717876"/>
            <a:ext cx="2031280" cy="294284"/>
          </a:xfrm>
          <a:prstGeom prst="rect">
            <a:avLst/>
          </a:prstGeom>
        </p:spPr>
        <p:txBody>
          <a:bodyPr lIns="0" tIns="0" rIns="0" bIns="0" rtlCol="0" anchor="t">
            <a:spAutoFit/>
          </a:bodyPr>
          <a:lstStyle/>
          <a:p>
            <a:pPr algn="ctr">
              <a:lnSpc>
                <a:spcPts val="2261"/>
              </a:lnSpc>
              <a:spcBef>
                <a:spcPct val="0"/>
              </a:spcBef>
            </a:pPr>
            <a:r>
              <a:rPr lang="en-US" sz="1753" b="1" spc="-96">
                <a:solidFill>
                  <a:srgbClr val="010326"/>
                </a:solidFill>
                <a:latin typeface="Poppins Bold"/>
                <a:ea typeface="Poppins Bold"/>
                <a:cs typeface="Poppins Bold"/>
                <a:sym typeface="Poppins Bold"/>
              </a:rPr>
              <a:t>VISION &amp; MISSION</a:t>
            </a:r>
          </a:p>
        </p:txBody>
      </p:sp>
      <p:sp>
        <p:nvSpPr>
          <p:cNvPr id="20" name="TextBox 20"/>
          <p:cNvSpPr txBox="1"/>
          <p:nvPr/>
        </p:nvSpPr>
        <p:spPr>
          <a:xfrm>
            <a:off x="3293629" y="6470370"/>
            <a:ext cx="3908794" cy="835585"/>
          </a:xfrm>
          <a:prstGeom prst="rect">
            <a:avLst/>
          </a:prstGeom>
        </p:spPr>
        <p:txBody>
          <a:bodyPr wrap="square" lIns="0" tIns="0" rIns="0" bIns="0" rtlCol="0" anchor="t">
            <a:spAutoFit/>
          </a:bodyPr>
          <a:lstStyle/>
          <a:p>
            <a:pPr algn="ctr">
              <a:lnSpc>
                <a:spcPts val="2240"/>
              </a:lnSpc>
            </a:pPr>
            <a:r>
              <a:rPr lang="en-US" sz="1600" b="1" dirty="0">
                <a:solidFill>
                  <a:srgbClr val="F2B40E"/>
                </a:solidFill>
                <a:latin typeface="Poppins Bold"/>
                <a:ea typeface="Poppins Bold"/>
                <a:cs typeface="Poppins Bold"/>
                <a:sym typeface="Poppins Bold"/>
              </a:rPr>
              <a:t>MEASURABLE QUALITY</a:t>
            </a:r>
          </a:p>
          <a:p>
            <a:pPr algn="ctr">
              <a:lnSpc>
                <a:spcPts val="2240"/>
              </a:lnSpc>
            </a:pPr>
            <a:r>
              <a:rPr lang="en-US" sz="1600" dirty="0">
                <a:solidFill>
                  <a:srgbClr val="FFFFFF"/>
                </a:solidFill>
                <a:latin typeface="Poppins"/>
                <a:ea typeface="Poppins"/>
                <a:cs typeface="Poppins"/>
                <a:sym typeface="Poppins"/>
              </a:rPr>
              <a:t>Constant KPI auditing and reporting.</a:t>
            </a:r>
          </a:p>
          <a:p>
            <a:pPr algn="ctr">
              <a:lnSpc>
                <a:spcPts val="2240"/>
              </a:lnSpc>
            </a:pPr>
            <a:endParaRPr lang="en-US" sz="1600" dirty="0">
              <a:solidFill>
                <a:srgbClr val="FFFFFF"/>
              </a:solidFill>
              <a:latin typeface="Poppins"/>
              <a:ea typeface="Poppins"/>
              <a:cs typeface="Poppins"/>
              <a:sym typeface="Poppins"/>
            </a:endParaRPr>
          </a:p>
        </p:txBody>
      </p:sp>
      <p:sp>
        <p:nvSpPr>
          <p:cNvPr id="21" name="TextBox 21"/>
          <p:cNvSpPr txBox="1"/>
          <p:nvPr/>
        </p:nvSpPr>
        <p:spPr>
          <a:xfrm>
            <a:off x="2056467" y="7313089"/>
            <a:ext cx="6149012" cy="835585"/>
          </a:xfrm>
          <a:prstGeom prst="rect">
            <a:avLst/>
          </a:prstGeom>
        </p:spPr>
        <p:txBody>
          <a:bodyPr lIns="0" tIns="0" rIns="0" bIns="0" rtlCol="0" anchor="t">
            <a:spAutoFit/>
          </a:bodyPr>
          <a:lstStyle/>
          <a:p>
            <a:pPr algn="ctr">
              <a:lnSpc>
                <a:spcPts val="2240"/>
              </a:lnSpc>
            </a:pPr>
            <a:r>
              <a:rPr lang="en-US" sz="1600" b="1">
                <a:solidFill>
                  <a:srgbClr val="F2B40E"/>
                </a:solidFill>
                <a:latin typeface="Poppins Bold"/>
                <a:ea typeface="Poppins Bold"/>
                <a:cs typeface="Poppins Bold"/>
                <a:sym typeface="Poppins Bold"/>
              </a:rPr>
              <a:t>ADAPTIVE ROUTING</a:t>
            </a:r>
          </a:p>
          <a:p>
            <a:pPr algn="ctr">
              <a:lnSpc>
                <a:spcPts val="2240"/>
              </a:lnSpc>
            </a:pPr>
            <a:r>
              <a:rPr lang="en-US" sz="1600">
                <a:solidFill>
                  <a:srgbClr val="F9F9F9"/>
                </a:solidFill>
                <a:latin typeface="Poppins"/>
                <a:ea typeface="Poppins"/>
                <a:cs typeface="Poppins"/>
                <a:sym typeface="Poppins"/>
              </a:rPr>
              <a:t>Swift adjustment to changing geopolitical routes.</a:t>
            </a:r>
          </a:p>
          <a:p>
            <a:pPr algn="ctr">
              <a:lnSpc>
                <a:spcPts val="2240"/>
              </a:lnSpc>
            </a:pPr>
            <a:endParaRPr lang="en-US" sz="1600">
              <a:solidFill>
                <a:srgbClr val="F9F9F9"/>
              </a:solidFill>
              <a:latin typeface="Poppins"/>
              <a:ea typeface="Poppins"/>
              <a:cs typeface="Poppins"/>
              <a:sym typeface="Poppins"/>
            </a:endParaRPr>
          </a:p>
        </p:txBody>
      </p:sp>
      <p:sp>
        <p:nvSpPr>
          <p:cNvPr id="22" name="TextBox 22"/>
          <p:cNvSpPr txBox="1"/>
          <p:nvPr/>
        </p:nvSpPr>
        <p:spPr>
          <a:xfrm>
            <a:off x="3215938" y="8155808"/>
            <a:ext cx="4175462" cy="835585"/>
          </a:xfrm>
          <a:prstGeom prst="rect">
            <a:avLst/>
          </a:prstGeom>
        </p:spPr>
        <p:txBody>
          <a:bodyPr wrap="square" lIns="0" tIns="0" rIns="0" bIns="0" rtlCol="0" anchor="t">
            <a:spAutoFit/>
          </a:bodyPr>
          <a:lstStyle/>
          <a:p>
            <a:pPr algn="ctr">
              <a:lnSpc>
                <a:spcPts val="2240"/>
              </a:lnSpc>
            </a:pPr>
            <a:r>
              <a:rPr lang="en-US" sz="1600" b="1" dirty="0">
                <a:solidFill>
                  <a:srgbClr val="F2B40E"/>
                </a:solidFill>
                <a:latin typeface="Poppins Bold"/>
                <a:ea typeface="Poppins Bold"/>
                <a:cs typeface="Poppins Bold"/>
                <a:sym typeface="Poppins Bold"/>
              </a:rPr>
              <a:t>DIRECT EFFICIENCY </a:t>
            </a:r>
          </a:p>
          <a:p>
            <a:pPr algn="ctr">
              <a:lnSpc>
                <a:spcPts val="2240"/>
              </a:lnSpc>
            </a:pPr>
            <a:r>
              <a:rPr lang="en-US" sz="1600" dirty="0">
                <a:solidFill>
                  <a:srgbClr val="FFFFFF"/>
                </a:solidFill>
                <a:latin typeface="Poppins"/>
                <a:ea typeface="Poppins"/>
                <a:cs typeface="Poppins"/>
                <a:sym typeface="Poppins"/>
              </a:rPr>
              <a:t>Removing middle agency cost markup.</a:t>
            </a:r>
          </a:p>
          <a:p>
            <a:pPr algn="ctr">
              <a:lnSpc>
                <a:spcPts val="2240"/>
              </a:lnSpc>
            </a:pPr>
            <a:endParaRPr lang="en-US" sz="1600" dirty="0">
              <a:solidFill>
                <a:srgbClr val="FFFFFF"/>
              </a:solidFill>
              <a:latin typeface="Poppins"/>
              <a:ea typeface="Poppins"/>
              <a:cs typeface="Poppins"/>
              <a:sym typeface="Poppins"/>
            </a:endParaRPr>
          </a:p>
        </p:txBody>
      </p:sp>
      <p:sp>
        <p:nvSpPr>
          <p:cNvPr id="23" name="TextBox 23"/>
          <p:cNvSpPr txBox="1"/>
          <p:nvPr/>
        </p:nvSpPr>
        <p:spPr>
          <a:xfrm>
            <a:off x="1438275" y="695185"/>
            <a:ext cx="2926158" cy="200660"/>
          </a:xfrm>
          <a:prstGeom prst="rect">
            <a:avLst/>
          </a:prstGeom>
        </p:spPr>
        <p:txBody>
          <a:bodyPr lIns="0" tIns="0" rIns="0" bIns="0" rtlCol="0" anchor="t">
            <a:spAutoFit/>
          </a:bodyPr>
          <a:lstStyle/>
          <a:p>
            <a:pPr algn="ctr">
              <a:lnSpc>
                <a:spcPts val="1540"/>
              </a:lnSpc>
            </a:pPr>
            <a:r>
              <a:rPr lang="en-US" sz="1100" b="1">
                <a:solidFill>
                  <a:srgbClr val="B8C6D9"/>
                </a:solidFill>
                <a:latin typeface="Poppins Semi-Bold"/>
                <a:ea typeface="Poppins Semi-Bold"/>
                <a:cs typeface="Poppins Semi-Bold"/>
                <a:sym typeface="Poppins Semi-Bold"/>
              </a:rPr>
              <a:t>We Build Trust</a:t>
            </a:r>
          </a:p>
        </p:txBody>
      </p:sp>
      <p:sp>
        <p:nvSpPr>
          <p:cNvPr id="24" name="Freeform 24"/>
          <p:cNvSpPr/>
          <p:nvPr/>
        </p:nvSpPr>
        <p:spPr>
          <a:xfrm>
            <a:off x="1028700" y="400545"/>
            <a:ext cx="1767678" cy="990600"/>
          </a:xfrm>
          <a:custGeom>
            <a:avLst/>
            <a:gdLst/>
            <a:ahLst/>
            <a:cxnLst/>
            <a:rect l="l" t="t" r="r" b="b"/>
            <a:pathLst>
              <a:path w="1767678" h="990600">
                <a:moveTo>
                  <a:pt x="0" y="0"/>
                </a:moveTo>
                <a:lnTo>
                  <a:pt x="1767678" y="0"/>
                </a:lnTo>
                <a:lnTo>
                  <a:pt x="1767678" y="990600"/>
                </a:lnTo>
                <a:lnTo>
                  <a:pt x="0" y="990600"/>
                </a:lnTo>
                <a:lnTo>
                  <a:pt x="0" y="0"/>
                </a:lnTo>
                <a:close/>
              </a:path>
            </a:pathLst>
          </a:custGeom>
          <a:blipFill>
            <a:blip r:embed="rId5"/>
            <a:stretch>
              <a:fillRect l="-1939" t="-12160" r="-2483" b="-19439"/>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0" y="0"/>
            <a:ext cx="18288000" cy="10694920"/>
            <a:chOff x="0" y="0"/>
            <a:chExt cx="4816593" cy="2816769"/>
          </a:xfrm>
        </p:grpSpPr>
        <p:sp>
          <p:nvSpPr>
            <p:cNvPr id="4" name="Freeform 4"/>
            <p:cNvSpPr/>
            <p:nvPr/>
          </p:nvSpPr>
          <p:spPr>
            <a:xfrm>
              <a:off x="0" y="0"/>
              <a:ext cx="4816592" cy="2816769"/>
            </a:xfrm>
            <a:custGeom>
              <a:avLst/>
              <a:gdLst/>
              <a:ahLst/>
              <a:cxnLst/>
              <a:rect l="l" t="t" r="r" b="b"/>
              <a:pathLst>
                <a:path w="4816592" h="2816769">
                  <a:moveTo>
                    <a:pt x="0" y="0"/>
                  </a:moveTo>
                  <a:lnTo>
                    <a:pt x="4816592" y="0"/>
                  </a:lnTo>
                  <a:lnTo>
                    <a:pt x="4816592" y="2816769"/>
                  </a:lnTo>
                  <a:lnTo>
                    <a:pt x="0" y="2816769"/>
                  </a:lnTo>
                  <a:close/>
                </a:path>
              </a:pathLst>
            </a:custGeom>
            <a:solidFill>
              <a:srgbClr val="051025">
                <a:alpha val="40000"/>
              </a:srgbClr>
            </a:solidFill>
          </p:spPr>
          <p:txBody>
            <a:bodyPr/>
            <a:lstStyle/>
            <a:p>
              <a:endParaRPr lang="en-US"/>
            </a:p>
          </p:txBody>
        </p:sp>
        <p:sp>
          <p:nvSpPr>
            <p:cNvPr id="5" name="TextBox 5"/>
            <p:cNvSpPr txBox="1"/>
            <p:nvPr/>
          </p:nvSpPr>
          <p:spPr>
            <a:xfrm>
              <a:off x="0" y="-28575"/>
              <a:ext cx="4816593" cy="2845344"/>
            </a:xfrm>
            <a:prstGeom prst="rect">
              <a:avLst/>
            </a:prstGeom>
          </p:spPr>
          <p:txBody>
            <a:bodyPr lIns="50800" tIns="50800" rIns="50800" bIns="50800" rtlCol="0" anchor="ctr"/>
            <a:lstStyle/>
            <a:p>
              <a:pPr algn="ctr">
                <a:lnSpc>
                  <a:spcPts val="2261"/>
                </a:lnSpc>
              </a:pPr>
              <a:endParaRPr/>
            </a:p>
          </p:txBody>
        </p:sp>
      </p:grpSp>
      <p:grpSp>
        <p:nvGrpSpPr>
          <p:cNvPr id="6" name="Group 6"/>
          <p:cNvGrpSpPr/>
          <p:nvPr/>
        </p:nvGrpSpPr>
        <p:grpSpPr>
          <a:xfrm rot="-5400000">
            <a:off x="8807965" y="806965"/>
            <a:ext cx="672070" cy="18288000"/>
            <a:chOff x="0" y="0"/>
            <a:chExt cx="177006" cy="4816593"/>
          </a:xfrm>
        </p:grpSpPr>
        <p:sp>
          <p:nvSpPr>
            <p:cNvPr id="7" name="Freeform 7"/>
            <p:cNvSpPr/>
            <p:nvPr/>
          </p:nvSpPr>
          <p:spPr>
            <a:xfrm>
              <a:off x="0" y="0"/>
              <a:ext cx="177006" cy="4816592"/>
            </a:xfrm>
            <a:custGeom>
              <a:avLst/>
              <a:gdLst/>
              <a:ahLst/>
              <a:cxnLst/>
              <a:rect l="l" t="t" r="r" b="b"/>
              <a:pathLst>
                <a:path w="177006" h="4816592">
                  <a:moveTo>
                    <a:pt x="0" y="0"/>
                  </a:moveTo>
                  <a:lnTo>
                    <a:pt x="177006" y="0"/>
                  </a:lnTo>
                  <a:lnTo>
                    <a:pt x="177006" y="4816592"/>
                  </a:lnTo>
                  <a:lnTo>
                    <a:pt x="0" y="4816592"/>
                  </a:lnTo>
                  <a:close/>
                </a:path>
              </a:pathLst>
            </a:custGeom>
            <a:solidFill>
              <a:srgbClr val="F2B40E"/>
            </a:solidFill>
          </p:spPr>
          <p:txBody>
            <a:bodyPr/>
            <a:lstStyle/>
            <a:p>
              <a:endParaRPr lang="en-US"/>
            </a:p>
          </p:txBody>
        </p:sp>
        <p:sp>
          <p:nvSpPr>
            <p:cNvPr id="8" name="TextBox 8"/>
            <p:cNvSpPr txBox="1"/>
            <p:nvPr/>
          </p:nvSpPr>
          <p:spPr>
            <a:xfrm>
              <a:off x="0" y="-28575"/>
              <a:ext cx="177006" cy="4845168"/>
            </a:xfrm>
            <a:prstGeom prst="rect">
              <a:avLst/>
            </a:prstGeom>
          </p:spPr>
          <p:txBody>
            <a:bodyPr lIns="50800" tIns="50800" rIns="50800" bIns="50800" rtlCol="0" anchor="ctr"/>
            <a:lstStyle/>
            <a:p>
              <a:pPr algn="ctr">
                <a:lnSpc>
                  <a:spcPts val="2261"/>
                </a:lnSpc>
              </a:pPr>
              <a:endParaRPr/>
            </a:p>
          </p:txBody>
        </p:sp>
      </p:grpSp>
      <p:sp>
        <p:nvSpPr>
          <p:cNvPr id="9" name="AutoShape 9"/>
          <p:cNvSpPr/>
          <p:nvPr/>
        </p:nvSpPr>
        <p:spPr>
          <a:xfrm>
            <a:off x="0" y="9950965"/>
            <a:ext cx="14851771" cy="0"/>
          </a:xfrm>
          <a:prstGeom prst="line">
            <a:avLst/>
          </a:prstGeom>
          <a:ln w="38100" cap="flat">
            <a:solidFill>
              <a:srgbClr val="010326"/>
            </a:solidFill>
            <a:prstDash val="solid"/>
            <a:headEnd type="none" w="sm" len="sm"/>
            <a:tailEnd type="none" w="sm" len="sm"/>
          </a:ln>
        </p:spPr>
        <p:txBody>
          <a:bodyPr/>
          <a:lstStyle/>
          <a:p>
            <a:endParaRPr lang="en-US"/>
          </a:p>
        </p:txBody>
      </p:sp>
      <p:grpSp>
        <p:nvGrpSpPr>
          <p:cNvPr id="10" name="Group 10"/>
          <p:cNvGrpSpPr/>
          <p:nvPr/>
        </p:nvGrpSpPr>
        <p:grpSpPr>
          <a:xfrm>
            <a:off x="1028700" y="4235256"/>
            <a:ext cx="3755095" cy="4546481"/>
            <a:chOff x="0" y="0"/>
            <a:chExt cx="1084234" cy="1312736"/>
          </a:xfrm>
        </p:grpSpPr>
        <p:sp>
          <p:nvSpPr>
            <p:cNvPr id="11" name="Freeform 11"/>
            <p:cNvSpPr/>
            <p:nvPr/>
          </p:nvSpPr>
          <p:spPr>
            <a:xfrm>
              <a:off x="0" y="0"/>
              <a:ext cx="1084234" cy="1312736"/>
            </a:xfrm>
            <a:custGeom>
              <a:avLst/>
              <a:gdLst/>
              <a:ahLst/>
              <a:cxnLst/>
              <a:rect l="l" t="t" r="r" b="b"/>
              <a:pathLst>
                <a:path w="1084234" h="1312736">
                  <a:moveTo>
                    <a:pt x="134011" y="0"/>
                  </a:moveTo>
                  <a:lnTo>
                    <a:pt x="950223" y="0"/>
                  </a:lnTo>
                  <a:cubicBezTo>
                    <a:pt x="1024235" y="0"/>
                    <a:pt x="1084234" y="59999"/>
                    <a:pt x="1084234" y="134011"/>
                  </a:cubicBezTo>
                  <a:lnTo>
                    <a:pt x="1084234" y="1178725"/>
                  </a:lnTo>
                  <a:cubicBezTo>
                    <a:pt x="1084234" y="1252737"/>
                    <a:pt x="1024235" y="1312736"/>
                    <a:pt x="950223" y="1312736"/>
                  </a:cubicBezTo>
                  <a:lnTo>
                    <a:pt x="134011" y="1312736"/>
                  </a:lnTo>
                  <a:cubicBezTo>
                    <a:pt x="59999" y="1312736"/>
                    <a:pt x="0" y="1252737"/>
                    <a:pt x="0" y="1178725"/>
                  </a:cubicBezTo>
                  <a:lnTo>
                    <a:pt x="0" y="134011"/>
                  </a:lnTo>
                  <a:cubicBezTo>
                    <a:pt x="0" y="59999"/>
                    <a:pt x="59999" y="0"/>
                    <a:pt x="134011" y="0"/>
                  </a:cubicBezTo>
                  <a:close/>
                </a:path>
              </a:pathLst>
            </a:custGeom>
            <a:ln w="38100" cap="rnd">
              <a:solidFill>
                <a:srgbClr val="F8CF6E"/>
              </a:solidFill>
              <a:prstDash val="solid"/>
              <a:round/>
            </a:ln>
          </p:spPr>
          <p:txBody>
            <a:bodyPr/>
            <a:lstStyle/>
            <a:p>
              <a:endParaRPr lang="en-US"/>
            </a:p>
          </p:txBody>
        </p:sp>
        <p:sp>
          <p:nvSpPr>
            <p:cNvPr id="12" name="TextBox 12"/>
            <p:cNvSpPr txBox="1"/>
            <p:nvPr/>
          </p:nvSpPr>
          <p:spPr>
            <a:xfrm>
              <a:off x="0" y="-28575"/>
              <a:ext cx="1084234" cy="1341311"/>
            </a:xfrm>
            <a:prstGeom prst="rect">
              <a:avLst/>
            </a:prstGeom>
          </p:spPr>
          <p:txBody>
            <a:bodyPr lIns="50800" tIns="50800" rIns="50800" bIns="50800" rtlCol="0" anchor="ctr"/>
            <a:lstStyle/>
            <a:p>
              <a:pPr algn="ctr">
                <a:lnSpc>
                  <a:spcPts val="2261"/>
                </a:lnSpc>
              </a:pPr>
              <a:endParaRPr/>
            </a:p>
          </p:txBody>
        </p:sp>
      </p:grpSp>
      <p:grpSp>
        <p:nvGrpSpPr>
          <p:cNvPr id="13" name="Group 13"/>
          <p:cNvGrpSpPr/>
          <p:nvPr/>
        </p:nvGrpSpPr>
        <p:grpSpPr>
          <a:xfrm>
            <a:off x="5184256" y="4235256"/>
            <a:ext cx="3755095" cy="4546481"/>
            <a:chOff x="0" y="0"/>
            <a:chExt cx="1084234" cy="1312736"/>
          </a:xfrm>
        </p:grpSpPr>
        <p:sp>
          <p:nvSpPr>
            <p:cNvPr id="14" name="Freeform 14"/>
            <p:cNvSpPr/>
            <p:nvPr/>
          </p:nvSpPr>
          <p:spPr>
            <a:xfrm>
              <a:off x="0" y="0"/>
              <a:ext cx="1084234" cy="1312736"/>
            </a:xfrm>
            <a:custGeom>
              <a:avLst/>
              <a:gdLst/>
              <a:ahLst/>
              <a:cxnLst/>
              <a:rect l="l" t="t" r="r" b="b"/>
              <a:pathLst>
                <a:path w="1084234" h="1312736">
                  <a:moveTo>
                    <a:pt x="134011" y="0"/>
                  </a:moveTo>
                  <a:lnTo>
                    <a:pt x="950223" y="0"/>
                  </a:lnTo>
                  <a:cubicBezTo>
                    <a:pt x="1024235" y="0"/>
                    <a:pt x="1084234" y="59999"/>
                    <a:pt x="1084234" y="134011"/>
                  </a:cubicBezTo>
                  <a:lnTo>
                    <a:pt x="1084234" y="1178725"/>
                  </a:lnTo>
                  <a:cubicBezTo>
                    <a:pt x="1084234" y="1252737"/>
                    <a:pt x="1024235" y="1312736"/>
                    <a:pt x="950223" y="1312736"/>
                  </a:cubicBezTo>
                  <a:lnTo>
                    <a:pt x="134011" y="1312736"/>
                  </a:lnTo>
                  <a:cubicBezTo>
                    <a:pt x="59999" y="1312736"/>
                    <a:pt x="0" y="1252737"/>
                    <a:pt x="0" y="1178725"/>
                  </a:cubicBezTo>
                  <a:lnTo>
                    <a:pt x="0" y="134011"/>
                  </a:lnTo>
                  <a:cubicBezTo>
                    <a:pt x="0" y="59999"/>
                    <a:pt x="59999" y="0"/>
                    <a:pt x="134011" y="0"/>
                  </a:cubicBezTo>
                  <a:close/>
                </a:path>
              </a:pathLst>
            </a:custGeom>
            <a:ln w="38100" cap="rnd">
              <a:solidFill>
                <a:srgbClr val="F8CF6E"/>
              </a:solidFill>
              <a:prstDash val="solid"/>
              <a:round/>
            </a:ln>
          </p:spPr>
          <p:txBody>
            <a:bodyPr/>
            <a:lstStyle/>
            <a:p>
              <a:endParaRPr lang="en-US"/>
            </a:p>
          </p:txBody>
        </p:sp>
        <p:sp>
          <p:nvSpPr>
            <p:cNvPr id="15" name="TextBox 15"/>
            <p:cNvSpPr txBox="1"/>
            <p:nvPr/>
          </p:nvSpPr>
          <p:spPr>
            <a:xfrm>
              <a:off x="0" y="-28575"/>
              <a:ext cx="1084234" cy="1341311"/>
            </a:xfrm>
            <a:prstGeom prst="rect">
              <a:avLst/>
            </a:prstGeom>
          </p:spPr>
          <p:txBody>
            <a:bodyPr lIns="50800" tIns="50800" rIns="50800" bIns="50800" rtlCol="0" anchor="ctr"/>
            <a:lstStyle/>
            <a:p>
              <a:pPr algn="ctr">
                <a:lnSpc>
                  <a:spcPts val="2261"/>
                </a:lnSpc>
              </a:pPr>
              <a:endParaRPr/>
            </a:p>
          </p:txBody>
        </p:sp>
      </p:grpSp>
      <p:grpSp>
        <p:nvGrpSpPr>
          <p:cNvPr id="16" name="Group 16"/>
          <p:cNvGrpSpPr/>
          <p:nvPr/>
        </p:nvGrpSpPr>
        <p:grpSpPr>
          <a:xfrm>
            <a:off x="9344231" y="4235256"/>
            <a:ext cx="3755095" cy="4546481"/>
            <a:chOff x="0" y="0"/>
            <a:chExt cx="1084234" cy="1312736"/>
          </a:xfrm>
        </p:grpSpPr>
        <p:sp>
          <p:nvSpPr>
            <p:cNvPr id="17" name="Freeform 17"/>
            <p:cNvSpPr/>
            <p:nvPr/>
          </p:nvSpPr>
          <p:spPr>
            <a:xfrm>
              <a:off x="0" y="0"/>
              <a:ext cx="1084234" cy="1312736"/>
            </a:xfrm>
            <a:custGeom>
              <a:avLst/>
              <a:gdLst/>
              <a:ahLst/>
              <a:cxnLst/>
              <a:rect l="l" t="t" r="r" b="b"/>
              <a:pathLst>
                <a:path w="1084234" h="1312736">
                  <a:moveTo>
                    <a:pt x="134011" y="0"/>
                  </a:moveTo>
                  <a:lnTo>
                    <a:pt x="950223" y="0"/>
                  </a:lnTo>
                  <a:cubicBezTo>
                    <a:pt x="1024235" y="0"/>
                    <a:pt x="1084234" y="59999"/>
                    <a:pt x="1084234" y="134011"/>
                  </a:cubicBezTo>
                  <a:lnTo>
                    <a:pt x="1084234" y="1178725"/>
                  </a:lnTo>
                  <a:cubicBezTo>
                    <a:pt x="1084234" y="1252737"/>
                    <a:pt x="1024235" y="1312736"/>
                    <a:pt x="950223" y="1312736"/>
                  </a:cubicBezTo>
                  <a:lnTo>
                    <a:pt x="134011" y="1312736"/>
                  </a:lnTo>
                  <a:cubicBezTo>
                    <a:pt x="59999" y="1312736"/>
                    <a:pt x="0" y="1252737"/>
                    <a:pt x="0" y="1178725"/>
                  </a:cubicBezTo>
                  <a:lnTo>
                    <a:pt x="0" y="134011"/>
                  </a:lnTo>
                  <a:cubicBezTo>
                    <a:pt x="0" y="59999"/>
                    <a:pt x="59999" y="0"/>
                    <a:pt x="134011" y="0"/>
                  </a:cubicBezTo>
                  <a:close/>
                </a:path>
              </a:pathLst>
            </a:custGeom>
            <a:ln w="38100" cap="rnd">
              <a:solidFill>
                <a:srgbClr val="F8CF6E"/>
              </a:solidFill>
              <a:prstDash val="solid"/>
              <a:round/>
            </a:ln>
          </p:spPr>
          <p:txBody>
            <a:bodyPr/>
            <a:lstStyle/>
            <a:p>
              <a:endParaRPr lang="en-US"/>
            </a:p>
          </p:txBody>
        </p:sp>
        <p:sp>
          <p:nvSpPr>
            <p:cNvPr id="18" name="TextBox 18"/>
            <p:cNvSpPr txBox="1"/>
            <p:nvPr/>
          </p:nvSpPr>
          <p:spPr>
            <a:xfrm>
              <a:off x="0" y="-28575"/>
              <a:ext cx="1084234" cy="1341311"/>
            </a:xfrm>
            <a:prstGeom prst="rect">
              <a:avLst/>
            </a:prstGeom>
          </p:spPr>
          <p:txBody>
            <a:bodyPr lIns="50800" tIns="50800" rIns="50800" bIns="50800" rtlCol="0" anchor="ctr"/>
            <a:lstStyle/>
            <a:p>
              <a:pPr algn="ctr">
                <a:lnSpc>
                  <a:spcPts val="2261"/>
                </a:lnSpc>
              </a:pPr>
              <a:endParaRPr/>
            </a:p>
          </p:txBody>
        </p:sp>
      </p:grpSp>
      <p:grpSp>
        <p:nvGrpSpPr>
          <p:cNvPr id="19" name="Group 19"/>
          <p:cNvGrpSpPr/>
          <p:nvPr/>
        </p:nvGrpSpPr>
        <p:grpSpPr>
          <a:xfrm>
            <a:off x="13504205" y="4235256"/>
            <a:ext cx="3755095" cy="4546481"/>
            <a:chOff x="0" y="0"/>
            <a:chExt cx="1084234" cy="1312736"/>
          </a:xfrm>
        </p:grpSpPr>
        <p:sp>
          <p:nvSpPr>
            <p:cNvPr id="20" name="Freeform 20"/>
            <p:cNvSpPr/>
            <p:nvPr/>
          </p:nvSpPr>
          <p:spPr>
            <a:xfrm>
              <a:off x="0" y="0"/>
              <a:ext cx="1084234" cy="1312736"/>
            </a:xfrm>
            <a:custGeom>
              <a:avLst/>
              <a:gdLst/>
              <a:ahLst/>
              <a:cxnLst/>
              <a:rect l="l" t="t" r="r" b="b"/>
              <a:pathLst>
                <a:path w="1084234" h="1312736">
                  <a:moveTo>
                    <a:pt x="134011" y="0"/>
                  </a:moveTo>
                  <a:lnTo>
                    <a:pt x="950223" y="0"/>
                  </a:lnTo>
                  <a:cubicBezTo>
                    <a:pt x="1024235" y="0"/>
                    <a:pt x="1084234" y="59999"/>
                    <a:pt x="1084234" y="134011"/>
                  </a:cubicBezTo>
                  <a:lnTo>
                    <a:pt x="1084234" y="1178725"/>
                  </a:lnTo>
                  <a:cubicBezTo>
                    <a:pt x="1084234" y="1252737"/>
                    <a:pt x="1024235" y="1312736"/>
                    <a:pt x="950223" y="1312736"/>
                  </a:cubicBezTo>
                  <a:lnTo>
                    <a:pt x="134011" y="1312736"/>
                  </a:lnTo>
                  <a:cubicBezTo>
                    <a:pt x="59999" y="1312736"/>
                    <a:pt x="0" y="1252737"/>
                    <a:pt x="0" y="1178725"/>
                  </a:cubicBezTo>
                  <a:lnTo>
                    <a:pt x="0" y="134011"/>
                  </a:lnTo>
                  <a:cubicBezTo>
                    <a:pt x="0" y="59999"/>
                    <a:pt x="59999" y="0"/>
                    <a:pt x="134011" y="0"/>
                  </a:cubicBezTo>
                  <a:close/>
                </a:path>
              </a:pathLst>
            </a:custGeom>
            <a:ln w="38100" cap="rnd">
              <a:solidFill>
                <a:srgbClr val="F8CF6E"/>
              </a:solidFill>
              <a:prstDash val="solid"/>
              <a:round/>
            </a:ln>
          </p:spPr>
          <p:txBody>
            <a:bodyPr/>
            <a:lstStyle/>
            <a:p>
              <a:endParaRPr lang="en-US"/>
            </a:p>
          </p:txBody>
        </p:sp>
        <p:sp>
          <p:nvSpPr>
            <p:cNvPr id="21" name="TextBox 21"/>
            <p:cNvSpPr txBox="1"/>
            <p:nvPr/>
          </p:nvSpPr>
          <p:spPr>
            <a:xfrm>
              <a:off x="0" y="-28575"/>
              <a:ext cx="1084234" cy="1341311"/>
            </a:xfrm>
            <a:prstGeom prst="rect">
              <a:avLst/>
            </a:prstGeom>
          </p:spPr>
          <p:txBody>
            <a:bodyPr lIns="50800" tIns="50800" rIns="50800" bIns="50800" rtlCol="0" anchor="ctr"/>
            <a:lstStyle/>
            <a:p>
              <a:pPr algn="ctr">
                <a:lnSpc>
                  <a:spcPts val="2261"/>
                </a:lnSpc>
              </a:pPr>
              <a:endParaRPr/>
            </a:p>
          </p:txBody>
        </p:sp>
      </p:grpSp>
      <p:sp>
        <p:nvSpPr>
          <p:cNvPr id="22" name="TextBox 22"/>
          <p:cNvSpPr txBox="1"/>
          <p:nvPr/>
        </p:nvSpPr>
        <p:spPr>
          <a:xfrm>
            <a:off x="1438275" y="695185"/>
            <a:ext cx="2926158" cy="200660"/>
          </a:xfrm>
          <a:prstGeom prst="rect">
            <a:avLst/>
          </a:prstGeom>
        </p:spPr>
        <p:txBody>
          <a:bodyPr lIns="0" tIns="0" rIns="0" bIns="0" rtlCol="0" anchor="t">
            <a:spAutoFit/>
          </a:bodyPr>
          <a:lstStyle/>
          <a:p>
            <a:pPr algn="ctr">
              <a:lnSpc>
                <a:spcPts val="1540"/>
              </a:lnSpc>
            </a:pPr>
            <a:r>
              <a:rPr lang="en-US" sz="1100" b="1">
                <a:solidFill>
                  <a:srgbClr val="B8C6D9"/>
                </a:solidFill>
                <a:latin typeface="Poppins Semi-Bold"/>
                <a:ea typeface="Poppins Semi-Bold"/>
                <a:cs typeface="Poppins Semi-Bold"/>
                <a:sym typeface="Poppins Semi-Bold"/>
              </a:rPr>
              <a:t>We Build Trust</a:t>
            </a:r>
          </a:p>
        </p:txBody>
      </p:sp>
      <p:sp>
        <p:nvSpPr>
          <p:cNvPr id="23" name="Freeform 23"/>
          <p:cNvSpPr/>
          <p:nvPr/>
        </p:nvSpPr>
        <p:spPr>
          <a:xfrm>
            <a:off x="1028700" y="400545"/>
            <a:ext cx="1767678" cy="990600"/>
          </a:xfrm>
          <a:custGeom>
            <a:avLst/>
            <a:gdLst/>
            <a:ahLst/>
            <a:cxnLst/>
            <a:rect l="l" t="t" r="r" b="b"/>
            <a:pathLst>
              <a:path w="1767678" h="990600">
                <a:moveTo>
                  <a:pt x="0" y="0"/>
                </a:moveTo>
                <a:lnTo>
                  <a:pt x="1767678" y="0"/>
                </a:lnTo>
                <a:lnTo>
                  <a:pt x="1767678" y="990600"/>
                </a:lnTo>
                <a:lnTo>
                  <a:pt x="0" y="990600"/>
                </a:lnTo>
                <a:lnTo>
                  <a:pt x="0" y="0"/>
                </a:lnTo>
                <a:close/>
              </a:path>
            </a:pathLst>
          </a:custGeom>
          <a:blipFill>
            <a:blip r:embed="rId3"/>
            <a:stretch>
              <a:fillRect l="-1939" t="-12160" r="-2483" b="-19439"/>
            </a:stretch>
          </a:blipFill>
        </p:spPr>
        <p:txBody>
          <a:bodyPr/>
          <a:lstStyle/>
          <a:p>
            <a:endParaRPr lang="en-US"/>
          </a:p>
        </p:txBody>
      </p:sp>
      <p:sp>
        <p:nvSpPr>
          <p:cNvPr id="24" name="Freeform 24"/>
          <p:cNvSpPr/>
          <p:nvPr/>
        </p:nvSpPr>
        <p:spPr>
          <a:xfrm>
            <a:off x="2253114" y="4740966"/>
            <a:ext cx="1306267" cy="1318251"/>
          </a:xfrm>
          <a:custGeom>
            <a:avLst/>
            <a:gdLst/>
            <a:ahLst/>
            <a:cxnLst/>
            <a:rect l="l" t="t" r="r" b="b"/>
            <a:pathLst>
              <a:path w="1306267" h="1318251">
                <a:moveTo>
                  <a:pt x="0" y="0"/>
                </a:moveTo>
                <a:lnTo>
                  <a:pt x="1306267" y="0"/>
                </a:lnTo>
                <a:lnTo>
                  <a:pt x="1306267" y="1318252"/>
                </a:lnTo>
                <a:lnTo>
                  <a:pt x="0" y="131825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5" name="Freeform 25"/>
          <p:cNvSpPr/>
          <p:nvPr/>
        </p:nvSpPr>
        <p:spPr>
          <a:xfrm>
            <a:off x="14800524" y="4740966"/>
            <a:ext cx="1162458" cy="1318251"/>
          </a:xfrm>
          <a:custGeom>
            <a:avLst/>
            <a:gdLst/>
            <a:ahLst/>
            <a:cxnLst/>
            <a:rect l="l" t="t" r="r" b="b"/>
            <a:pathLst>
              <a:path w="1162458" h="1318251">
                <a:moveTo>
                  <a:pt x="0" y="0"/>
                </a:moveTo>
                <a:lnTo>
                  <a:pt x="1162457" y="0"/>
                </a:lnTo>
                <a:lnTo>
                  <a:pt x="1162457" y="1318252"/>
                </a:lnTo>
                <a:lnTo>
                  <a:pt x="0" y="131825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6" name="Freeform 26"/>
          <p:cNvSpPr/>
          <p:nvPr/>
        </p:nvSpPr>
        <p:spPr>
          <a:xfrm>
            <a:off x="6348464" y="4755808"/>
            <a:ext cx="1329309" cy="1329309"/>
          </a:xfrm>
          <a:custGeom>
            <a:avLst/>
            <a:gdLst/>
            <a:ahLst/>
            <a:cxnLst/>
            <a:rect l="l" t="t" r="r" b="b"/>
            <a:pathLst>
              <a:path w="1329309" h="1329309">
                <a:moveTo>
                  <a:pt x="0" y="0"/>
                </a:moveTo>
                <a:lnTo>
                  <a:pt x="1329309" y="0"/>
                </a:lnTo>
                <a:lnTo>
                  <a:pt x="1329309" y="1329309"/>
                </a:lnTo>
                <a:lnTo>
                  <a:pt x="0" y="132930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7" name="Freeform 27"/>
          <p:cNvSpPr/>
          <p:nvPr/>
        </p:nvSpPr>
        <p:spPr>
          <a:xfrm>
            <a:off x="10501451" y="4740966"/>
            <a:ext cx="1344151" cy="1344151"/>
          </a:xfrm>
          <a:custGeom>
            <a:avLst/>
            <a:gdLst/>
            <a:ahLst/>
            <a:cxnLst/>
            <a:rect l="l" t="t" r="r" b="b"/>
            <a:pathLst>
              <a:path w="1344151" h="1344151">
                <a:moveTo>
                  <a:pt x="0" y="0"/>
                </a:moveTo>
                <a:lnTo>
                  <a:pt x="1344151" y="0"/>
                </a:lnTo>
                <a:lnTo>
                  <a:pt x="1344151" y="1344151"/>
                </a:lnTo>
                <a:lnTo>
                  <a:pt x="0" y="134415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8" name="TextBox 28"/>
          <p:cNvSpPr txBox="1"/>
          <p:nvPr/>
        </p:nvSpPr>
        <p:spPr>
          <a:xfrm>
            <a:off x="14851771" y="9789535"/>
            <a:ext cx="3293034" cy="294284"/>
          </a:xfrm>
          <a:prstGeom prst="rect">
            <a:avLst/>
          </a:prstGeom>
        </p:spPr>
        <p:txBody>
          <a:bodyPr lIns="0" tIns="0" rIns="0" bIns="0" rtlCol="0" anchor="t">
            <a:spAutoFit/>
          </a:bodyPr>
          <a:lstStyle/>
          <a:p>
            <a:pPr algn="ctr">
              <a:lnSpc>
                <a:spcPts val="2261"/>
              </a:lnSpc>
              <a:spcBef>
                <a:spcPct val="0"/>
              </a:spcBef>
            </a:pPr>
            <a:r>
              <a:rPr lang="en-US" sz="1753" spc="-96">
                <a:solidFill>
                  <a:srgbClr val="010326"/>
                </a:solidFill>
                <a:latin typeface="Poppins"/>
                <a:ea typeface="Poppins"/>
                <a:cs typeface="Poppins"/>
                <a:sym typeface="Poppins"/>
              </a:rPr>
              <a:t>WWW.KNSPLUS-LOGS.COM</a:t>
            </a:r>
          </a:p>
        </p:txBody>
      </p:sp>
      <p:sp>
        <p:nvSpPr>
          <p:cNvPr id="29" name="TextBox 29"/>
          <p:cNvSpPr txBox="1"/>
          <p:nvPr/>
        </p:nvSpPr>
        <p:spPr>
          <a:xfrm>
            <a:off x="4647638" y="2517556"/>
            <a:ext cx="2447324" cy="1479575"/>
          </a:xfrm>
          <a:prstGeom prst="rect">
            <a:avLst/>
          </a:prstGeom>
        </p:spPr>
        <p:txBody>
          <a:bodyPr lIns="0" tIns="0" rIns="0" bIns="0" rtlCol="0" anchor="t">
            <a:spAutoFit/>
          </a:bodyPr>
          <a:lstStyle/>
          <a:p>
            <a:pPr algn="ctr">
              <a:lnSpc>
                <a:spcPts val="11000"/>
              </a:lnSpc>
            </a:pPr>
            <a:r>
              <a:rPr lang="en-US" sz="11000" b="1" spc="-385">
                <a:solidFill>
                  <a:srgbClr val="F2B40E"/>
                </a:solidFill>
                <a:latin typeface="Barlow Condensed Bold"/>
                <a:ea typeface="Barlow Condensed Bold"/>
                <a:cs typeface="Barlow Condensed Bold"/>
                <a:sym typeface="Barlow Condensed Bold"/>
              </a:rPr>
              <a:t>WHY</a:t>
            </a:r>
          </a:p>
        </p:txBody>
      </p:sp>
      <p:sp>
        <p:nvSpPr>
          <p:cNvPr id="30" name="TextBox 30"/>
          <p:cNvSpPr txBox="1"/>
          <p:nvPr/>
        </p:nvSpPr>
        <p:spPr>
          <a:xfrm>
            <a:off x="6453167" y="2517556"/>
            <a:ext cx="7187195" cy="1479575"/>
          </a:xfrm>
          <a:prstGeom prst="rect">
            <a:avLst/>
          </a:prstGeom>
        </p:spPr>
        <p:txBody>
          <a:bodyPr lIns="0" tIns="0" rIns="0" bIns="0" rtlCol="0" anchor="t">
            <a:spAutoFit/>
          </a:bodyPr>
          <a:lstStyle/>
          <a:p>
            <a:pPr algn="ctr">
              <a:lnSpc>
                <a:spcPts val="11000"/>
              </a:lnSpc>
            </a:pPr>
            <a:r>
              <a:rPr lang="en-US" sz="11000" b="1" spc="-385">
                <a:solidFill>
                  <a:srgbClr val="F4D788"/>
                </a:solidFill>
                <a:latin typeface="Barlow Condensed Bold"/>
                <a:ea typeface="Barlow Condensed Bold"/>
                <a:cs typeface="Barlow Condensed Bold"/>
                <a:sym typeface="Barlow Condensed Bold"/>
              </a:rPr>
              <a:t>CHOOSE US ?</a:t>
            </a:r>
          </a:p>
        </p:txBody>
      </p:sp>
      <p:sp>
        <p:nvSpPr>
          <p:cNvPr id="31" name="TextBox 31"/>
          <p:cNvSpPr txBox="1"/>
          <p:nvPr/>
        </p:nvSpPr>
        <p:spPr>
          <a:xfrm>
            <a:off x="1541719" y="6239907"/>
            <a:ext cx="2729057" cy="366980"/>
          </a:xfrm>
          <a:prstGeom prst="rect">
            <a:avLst/>
          </a:prstGeom>
        </p:spPr>
        <p:txBody>
          <a:bodyPr lIns="0" tIns="0" rIns="0" bIns="0" rtlCol="0" anchor="t">
            <a:spAutoFit/>
          </a:bodyPr>
          <a:lstStyle/>
          <a:p>
            <a:pPr algn="ctr">
              <a:lnSpc>
                <a:spcPts val="2869"/>
              </a:lnSpc>
            </a:pPr>
            <a:r>
              <a:rPr lang="en-US" sz="2049" b="1">
                <a:solidFill>
                  <a:srgbClr val="E9E9E9"/>
                </a:solidFill>
                <a:latin typeface="Poppins Bold"/>
                <a:ea typeface="Poppins Bold"/>
                <a:cs typeface="Poppins Bold"/>
                <a:sym typeface="Poppins Bold"/>
              </a:rPr>
              <a:t>Flexible Delivery</a:t>
            </a:r>
          </a:p>
        </p:txBody>
      </p:sp>
      <p:sp>
        <p:nvSpPr>
          <p:cNvPr id="32" name="TextBox 32"/>
          <p:cNvSpPr txBox="1"/>
          <p:nvPr/>
        </p:nvSpPr>
        <p:spPr>
          <a:xfrm>
            <a:off x="5700773" y="6239907"/>
            <a:ext cx="2729057" cy="366980"/>
          </a:xfrm>
          <a:prstGeom prst="rect">
            <a:avLst/>
          </a:prstGeom>
        </p:spPr>
        <p:txBody>
          <a:bodyPr lIns="0" tIns="0" rIns="0" bIns="0" rtlCol="0" anchor="t">
            <a:spAutoFit/>
          </a:bodyPr>
          <a:lstStyle/>
          <a:p>
            <a:pPr algn="ctr">
              <a:lnSpc>
                <a:spcPts val="2869"/>
              </a:lnSpc>
            </a:pPr>
            <a:r>
              <a:rPr lang="en-US" sz="2049" b="1">
                <a:solidFill>
                  <a:srgbClr val="E9E9E9"/>
                </a:solidFill>
                <a:latin typeface="Poppins Bold"/>
                <a:ea typeface="Poppins Bold"/>
                <a:cs typeface="Poppins Bold"/>
                <a:sym typeface="Poppins Bold"/>
              </a:rPr>
              <a:t>Global Network </a:t>
            </a:r>
          </a:p>
        </p:txBody>
      </p:sp>
      <p:sp>
        <p:nvSpPr>
          <p:cNvPr id="33" name="TextBox 33"/>
          <p:cNvSpPr txBox="1"/>
          <p:nvPr/>
        </p:nvSpPr>
        <p:spPr>
          <a:xfrm>
            <a:off x="9857249" y="6239907"/>
            <a:ext cx="2729057" cy="366980"/>
          </a:xfrm>
          <a:prstGeom prst="rect">
            <a:avLst/>
          </a:prstGeom>
        </p:spPr>
        <p:txBody>
          <a:bodyPr lIns="0" tIns="0" rIns="0" bIns="0" rtlCol="0" anchor="t">
            <a:spAutoFit/>
          </a:bodyPr>
          <a:lstStyle/>
          <a:p>
            <a:pPr algn="ctr">
              <a:lnSpc>
                <a:spcPts val="2869"/>
              </a:lnSpc>
            </a:pPr>
            <a:r>
              <a:rPr lang="en-US" sz="2049" b="1">
                <a:solidFill>
                  <a:srgbClr val="E9E9E9"/>
                </a:solidFill>
                <a:latin typeface="Poppins Bold"/>
                <a:ea typeface="Poppins Bold"/>
                <a:cs typeface="Poppins Bold"/>
                <a:sym typeface="Poppins Bold"/>
              </a:rPr>
              <a:t>Real-time Tracking </a:t>
            </a:r>
          </a:p>
        </p:txBody>
      </p:sp>
      <p:sp>
        <p:nvSpPr>
          <p:cNvPr id="34" name="TextBox 34"/>
          <p:cNvSpPr txBox="1"/>
          <p:nvPr/>
        </p:nvSpPr>
        <p:spPr>
          <a:xfrm>
            <a:off x="14017224" y="6213872"/>
            <a:ext cx="2729057" cy="728881"/>
          </a:xfrm>
          <a:prstGeom prst="rect">
            <a:avLst/>
          </a:prstGeom>
        </p:spPr>
        <p:txBody>
          <a:bodyPr lIns="0" tIns="0" rIns="0" bIns="0" rtlCol="0" anchor="t">
            <a:spAutoFit/>
          </a:bodyPr>
          <a:lstStyle/>
          <a:p>
            <a:pPr algn="ctr">
              <a:lnSpc>
                <a:spcPts val="2869"/>
              </a:lnSpc>
            </a:pPr>
            <a:r>
              <a:rPr lang="en-US" sz="2049" b="1">
                <a:solidFill>
                  <a:srgbClr val="FFFFFF"/>
                </a:solidFill>
                <a:latin typeface="Poppins Bold"/>
                <a:ea typeface="Poppins Bold"/>
                <a:cs typeface="Poppins Bold"/>
                <a:sym typeface="Poppins Bold"/>
              </a:rPr>
              <a:t>Data-Driven &amp;</a:t>
            </a:r>
          </a:p>
          <a:p>
            <a:pPr algn="ctr">
              <a:lnSpc>
                <a:spcPts val="2869"/>
              </a:lnSpc>
            </a:pPr>
            <a:r>
              <a:rPr lang="en-US" sz="2049" b="1">
                <a:solidFill>
                  <a:srgbClr val="FFFFFF"/>
                </a:solidFill>
                <a:latin typeface="Poppins Bold"/>
                <a:ea typeface="Poppins Bold"/>
                <a:cs typeface="Poppins Bold"/>
                <a:sym typeface="Poppins Bold"/>
              </a:rPr>
              <a:t>Secured Handling</a:t>
            </a:r>
          </a:p>
        </p:txBody>
      </p:sp>
      <p:sp>
        <p:nvSpPr>
          <p:cNvPr id="35" name="TextBox 35"/>
          <p:cNvSpPr txBox="1"/>
          <p:nvPr/>
        </p:nvSpPr>
        <p:spPr>
          <a:xfrm>
            <a:off x="1220192" y="6797102"/>
            <a:ext cx="3362325" cy="809476"/>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The delivery date or time can be adjusted based on the customer’s convenience and availability.</a:t>
            </a:r>
          </a:p>
        </p:txBody>
      </p:sp>
      <p:sp>
        <p:nvSpPr>
          <p:cNvPr id="36" name="TextBox 36"/>
          <p:cNvSpPr txBox="1"/>
          <p:nvPr/>
        </p:nvSpPr>
        <p:spPr>
          <a:xfrm>
            <a:off x="5258219" y="6797102"/>
            <a:ext cx="3614167" cy="809476"/>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We having a reliable network </a:t>
            </a:r>
          </a:p>
          <a:p>
            <a:pPr algn="ctr">
              <a:lnSpc>
                <a:spcPts val="2100"/>
              </a:lnSpc>
            </a:pPr>
            <a:r>
              <a:rPr lang="en-US" sz="1500">
                <a:solidFill>
                  <a:srgbClr val="FFFFFF"/>
                </a:solidFill>
                <a:latin typeface="Poppins"/>
                <a:ea typeface="Poppins"/>
                <a:cs typeface="Poppins"/>
                <a:sym typeface="Poppins"/>
              </a:rPr>
              <a:t>of partners and agents worldwide </a:t>
            </a:r>
          </a:p>
          <a:p>
            <a:pPr algn="ctr">
              <a:lnSpc>
                <a:spcPts val="2100"/>
              </a:lnSpc>
            </a:pPr>
            <a:r>
              <a:rPr lang="en-US" sz="1500">
                <a:solidFill>
                  <a:srgbClr val="FFFFFF"/>
                </a:solidFill>
                <a:latin typeface="Poppins"/>
                <a:ea typeface="Poppins"/>
                <a:cs typeface="Poppins"/>
                <a:sym typeface="Poppins"/>
              </a:rPr>
              <a:t>to provide seamless logistics services.</a:t>
            </a:r>
          </a:p>
        </p:txBody>
      </p:sp>
      <p:sp>
        <p:nvSpPr>
          <p:cNvPr id="37" name="TextBox 37"/>
          <p:cNvSpPr txBox="1"/>
          <p:nvPr/>
        </p:nvSpPr>
        <p:spPr>
          <a:xfrm>
            <a:off x="9857249" y="6797102"/>
            <a:ext cx="2729057" cy="809476"/>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Customers can monitor their shipment status and location in real time.</a:t>
            </a:r>
          </a:p>
        </p:txBody>
      </p:sp>
      <p:sp>
        <p:nvSpPr>
          <p:cNvPr id="38" name="TextBox 38"/>
          <p:cNvSpPr txBox="1"/>
          <p:nvPr/>
        </p:nvSpPr>
        <p:spPr>
          <a:xfrm>
            <a:off x="14013726" y="7104678"/>
            <a:ext cx="2729057" cy="1342777"/>
          </a:xfrm>
          <a:prstGeom prst="rect">
            <a:avLst/>
          </a:prstGeom>
        </p:spPr>
        <p:txBody>
          <a:bodyPr lIns="0" tIns="0" rIns="0" bIns="0" rtlCol="0" anchor="t">
            <a:spAutoFit/>
          </a:bodyPr>
          <a:lstStyle/>
          <a:p>
            <a:pPr algn="ctr">
              <a:lnSpc>
                <a:spcPts val="2100"/>
              </a:lnSpc>
            </a:pPr>
            <a:r>
              <a:rPr lang="en-US" sz="1500">
                <a:solidFill>
                  <a:srgbClr val="FFFFFF"/>
                </a:solidFill>
                <a:latin typeface="Poppins"/>
                <a:ea typeface="Poppins"/>
                <a:cs typeface="Poppins"/>
                <a:sym typeface="Poppins"/>
              </a:rPr>
              <a:t>We using accurate data and secure processes to manage shipments efficiently, safely, and reliably.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0" y="0"/>
            <a:ext cx="18288000" cy="10694920"/>
            <a:chOff x="0" y="0"/>
            <a:chExt cx="4816593" cy="2816769"/>
          </a:xfrm>
        </p:grpSpPr>
        <p:sp>
          <p:nvSpPr>
            <p:cNvPr id="4" name="Freeform 4"/>
            <p:cNvSpPr/>
            <p:nvPr/>
          </p:nvSpPr>
          <p:spPr>
            <a:xfrm>
              <a:off x="0" y="0"/>
              <a:ext cx="4816592" cy="2816769"/>
            </a:xfrm>
            <a:custGeom>
              <a:avLst/>
              <a:gdLst/>
              <a:ahLst/>
              <a:cxnLst/>
              <a:rect l="l" t="t" r="r" b="b"/>
              <a:pathLst>
                <a:path w="4816592" h="2816769">
                  <a:moveTo>
                    <a:pt x="0" y="0"/>
                  </a:moveTo>
                  <a:lnTo>
                    <a:pt x="4816592" y="0"/>
                  </a:lnTo>
                  <a:lnTo>
                    <a:pt x="4816592" y="2816769"/>
                  </a:lnTo>
                  <a:lnTo>
                    <a:pt x="0" y="2816769"/>
                  </a:lnTo>
                  <a:close/>
                </a:path>
              </a:pathLst>
            </a:custGeom>
            <a:solidFill>
              <a:srgbClr val="051025">
                <a:alpha val="40000"/>
              </a:srgbClr>
            </a:solidFill>
          </p:spPr>
          <p:txBody>
            <a:bodyPr/>
            <a:lstStyle/>
            <a:p>
              <a:endParaRPr lang="en-US"/>
            </a:p>
          </p:txBody>
        </p:sp>
        <p:sp>
          <p:nvSpPr>
            <p:cNvPr id="5" name="TextBox 5"/>
            <p:cNvSpPr txBox="1"/>
            <p:nvPr/>
          </p:nvSpPr>
          <p:spPr>
            <a:xfrm>
              <a:off x="0" y="-28575"/>
              <a:ext cx="4816593" cy="2845344"/>
            </a:xfrm>
            <a:prstGeom prst="rect">
              <a:avLst/>
            </a:prstGeom>
          </p:spPr>
          <p:txBody>
            <a:bodyPr lIns="50800" tIns="50800" rIns="50800" bIns="50800" rtlCol="0" anchor="ctr"/>
            <a:lstStyle/>
            <a:p>
              <a:pPr algn="ctr">
                <a:lnSpc>
                  <a:spcPts val="2261"/>
                </a:lnSpc>
              </a:pPr>
              <a:endParaRPr/>
            </a:p>
          </p:txBody>
        </p:sp>
      </p:grpSp>
      <p:sp>
        <p:nvSpPr>
          <p:cNvPr id="6" name="AutoShape 6"/>
          <p:cNvSpPr/>
          <p:nvPr/>
        </p:nvSpPr>
        <p:spPr>
          <a:xfrm>
            <a:off x="619125" y="0"/>
            <a:ext cx="0" cy="7039403"/>
          </a:xfrm>
          <a:prstGeom prst="line">
            <a:avLst/>
          </a:prstGeom>
          <a:ln w="38100" cap="flat">
            <a:solidFill>
              <a:srgbClr val="F2B40E"/>
            </a:solidFill>
            <a:prstDash val="solid"/>
            <a:headEnd type="none" w="sm" len="sm"/>
            <a:tailEnd type="none" w="sm" len="sm"/>
          </a:ln>
        </p:spPr>
        <p:txBody>
          <a:bodyPr/>
          <a:lstStyle/>
          <a:p>
            <a:endParaRPr lang="en-US"/>
          </a:p>
        </p:txBody>
      </p:sp>
      <p:sp>
        <p:nvSpPr>
          <p:cNvPr id="7" name="TextBox 7"/>
          <p:cNvSpPr txBox="1"/>
          <p:nvPr/>
        </p:nvSpPr>
        <p:spPr>
          <a:xfrm>
            <a:off x="1438275" y="695185"/>
            <a:ext cx="2926158" cy="200660"/>
          </a:xfrm>
          <a:prstGeom prst="rect">
            <a:avLst/>
          </a:prstGeom>
        </p:spPr>
        <p:txBody>
          <a:bodyPr lIns="0" tIns="0" rIns="0" bIns="0" rtlCol="0" anchor="t">
            <a:spAutoFit/>
          </a:bodyPr>
          <a:lstStyle/>
          <a:p>
            <a:pPr algn="ctr">
              <a:lnSpc>
                <a:spcPts val="1540"/>
              </a:lnSpc>
            </a:pPr>
            <a:r>
              <a:rPr lang="en-US" sz="1100" b="1">
                <a:solidFill>
                  <a:srgbClr val="B8C6D9"/>
                </a:solidFill>
                <a:latin typeface="Poppins Semi-Bold"/>
                <a:ea typeface="Poppins Semi-Bold"/>
                <a:cs typeface="Poppins Semi-Bold"/>
                <a:sym typeface="Poppins Semi-Bold"/>
              </a:rPr>
              <a:t>We Build Trust</a:t>
            </a:r>
          </a:p>
        </p:txBody>
      </p:sp>
      <p:sp>
        <p:nvSpPr>
          <p:cNvPr id="8" name="Freeform 8"/>
          <p:cNvSpPr/>
          <p:nvPr/>
        </p:nvSpPr>
        <p:spPr>
          <a:xfrm>
            <a:off x="1028700" y="400545"/>
            <a:ext cx="1767678" cy="990600"/>
          </a:xfrm>
          <a:custGeom>
            <a:avLst/>
            <a:gdLst/>
            <a:ahLst/>
            <a:cxnLst/>
            <a:rect l="l" t="t" r="r" b="b"/>
            <a:pathLst>
              <a:path w="1767678" h="990600">
                <a:moveTo>
                  <a:pt x="0" y="0"/>
                </a:moveTo>
                <a:lnTo>
                  <a:pt x="1767678" y="0"/>
                </a:lnTo>
                <a:lnTo>
                  <a:pt x="1767678" y="990600"/>
                </a:lnTo>
                <a:lnTo>
                  <a:pt x="0" y="990600"/>
                </a:lnTo>
                <a:lnTo>
                  <a:pt x="0" y="0"/>
                </a:lnTo>
                <a:close/>
              </a:path>
            </a:pathLst>
          </a:custGeom>
          <a:blipFill>
            <a:blip r:embed="rId3"/>
            <a:stretch>
              <a:fillRect l="-1939" t="-12160" r="-2483" b="-19439"/>
            </a:stretch>
          </a:blipFill>
        </p:spPr>
        <p:txBody>
          <a:bodyPr/>
          <a:lstStyle/>
          <a:p>
            <a:endParaRPr lang="en-US"/>
          </a:p>
        </p:txBody>
      </p:sp>
      <p:sp>
        <p:nvSpPr>
          <p:cNvPr id="9" name="Freeform 9"/>
          <p:cNvSpPr/>
          <p:nvPr/>
        </p:nvSpPr>
        <p:spPr>
          <a:xfrm>
            <a:off x="1250315" y="4483033"/>
            <a:ext cx="2842519" cy="2842519"/>
          </a:xfrm>
          <a:custGeom>
            <a:avLst/>
            <a:gdLst/>
            <a:ahLst/>
            <a:cxnLst/>
            <a:rect l="l" t="t" r="r" b="b"/>
            <a:pathLst>
              <a:path w="2842519" h="2842519">
                <a:moveTo>
                  <a:pt x="0" y="0"/>
                </a:moveTo>
                <a:lnTo>
                  <a:pt x="2842519" y="0"/>
                </a:lnTo>
                <a:lnTo>
                  <a:pt x="2842519" y="2842519"/>
                </a:lnTo>
                <a:lnTo>
                  <a:pt x="0" y="28425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1447048" y="4679766"/>
            <a:ext cx="2449053" cy="2449053"/>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38920" r="-38920"/>
              </a:stretch>
            </a:blipFill>
            <a:ln w="95250" cap="sq">
              <a:solidFill>
                <a:srgbClr val="BC9C22"/>
              </a:solidFill>
              <a:prstDash val="solid"/>
              <a:miter/>
            </a:ln>
          </p:spPr>
          <p:txBody>
            <a:bodyPr/>
            <a:lstStyle/>
            <a:p>
              <a:endParaRPr lang="en-US"/>
            </a:p>
          </p:txBody>
        </p:sp>
      </p:grpSp>
      <p:sp>
        <p:nvSpPr>
          <p:cNvPr id="12" name="Freeform 12"/>
          <p:cNvSpPr/>
          <p:nvPr/>
        </p:nvSpPr>
        <p:spPr>
          <a:xfrm>
            <a:off x="8055420" y="4483033"/>
            <a:ext cx="2842519" cy="2842519"/>
          </a:xfrm>
          <a:custGeom>
            <a:avLst/>
            <a:gdLst/>
            <a:ahLst/>
            <a:cxnLst/>
            <a:rect l="l" t="t" r="r" b="b"/>
            <a:pathLst>
              <a:path w="2842519" h="2842519">
                <a:moveTo>
                  <a:pt x="0" y="0"/>
                </a:moveTo>
                <a:lnTo>
                  <a:pt x="2842519" y="0"/>
                </a:lnTo>
                <a:lnTo>
                  <a:pt x="2842519" y="2842519"/>
                </a:lnTo>
                <a:lnTo>
                  <a:pt x="0" y="28425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3" name="Group 13"/>
          <p:cNvGrpSpPr/>
          <p:nvPr/>
        </p:nvGrpSpPr>
        <p:grpSpPr>
          <a:xfrm>
            <a:off x="8252153" y="4679766"/>
            <a:ext cx="2449053" cy="244905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42592" r="-42592"/>
              </a:stretch>
            </a:blipFill>
            <a:ln w="95250" cap="sq">
              <a:solidFill>
                <a:srgbClr val="BC9C22"/>
              </a:solidFill>
              <a:prstDash val="solid"/>
              <a:miter/>
            </a:ln>
          </p:spPr>
          <p:txBody>
            <a:bodyPr/>
            <a:lstStyle/>
            <a:p>
              <a:endParaRPr lang="en-US"/>
            </a:p>
          </p:txBody>
        </p:sp>
      </p:grpSp>
      <p:sp>
        <p:nvSpPr>
          <p:cNvPr id="15" name="Freeform 15"/>
          <p:cNvSpPr/>
          <p:nvPr/>
        </p:nvSpPr>
        <p:spPr>
          <a:xfrm>
            <a:off x="11459914" y="4483033"/>
            <a:ext cx="2842519" cy="2842519"/>
          </a:xfrm>
          <a:custGeom>
            <a:avLst/>
            <a:gdLst/>
            <a:ahLst/>
            <a:cxnLst/>
            <a:rect l="l" t="t" r="r" b="b"/>
            <a:pathLst>
              <a:path w="2842519" h="2842519">
                <a:moveTo>
                  <a:pt x="0" y="0"/>
                </a:moveTo>
                <a:lnTo>
                  <a:pt x="2842518" y="0"/>
                </a:lnTo>
                <a:lnTo>
                  <a:pt x="2842518" y="2842519"/>
                </a:lnTo>
                <a:lnTo>
                  <a:pt x="0" y="28425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6" name="Group 16"/>
          <p:cNvGrpSpPr/>
          <p:nvPr/>
        </p:nvGrpSpPr>
        <p:grpSpPr>
          <a:xfrm>
            <a:off x="11656647" y="4679766"/>
            <a:ext cx="2449053" cy="2449053"/>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187" r="-25187"/>
              </a:stretch>
            </a:blipFill>
            <a:ln w="95250" cap="sq">
              <a:solidFill>
                <a:srgbClr val="BC9C22"/>
              </a:solidFill>
              <a:prstDash val="solid"/>
              <a:miter/>
            </a:ln>
          </p:spPr>
          <p:txBody>
            <a:bodyPr/>
            <a:lstStyle/>
            <a:p>
              <a:endParaRPr lang="en-US"/>
            </a:p>
          </p:txBody>
        </p:sp>
      </p:grpSp>
      <p:sp>
        <p:nvSpPr>
          <p:cNvPr id="18" name="Freeform 18"/>
          <p:cNvSpPr/>
          <p:nvPr/>
        </p:nvSpPr>
        <p:spPr>
          <a:xfrm>
            <a:off x="14864407" y="4483033"/>
            <a:ext cx="2842519" cy="2842519"/>
          </a:xfrm>
          <a:custGeom>
            <a:avLst/>
            <a:gdLst/>
            <a:ahLst/>
            <a:cxnLst/>
            <a:rect l="l" t="t" r="r" b="b"/>
            <a:pathLst>
              <a:path w="2842519" h="2842519">
                <a:moveTo>
                  <a:pt x="0" y="0"/>
                </a:moveTo>
                <a:lnTo>
                  <a:pt x="2842519" y="0"/>
                </a:lnTo>
                <a:lnTo>
                  <a:pt x="2842519" y="2842519"/>
                </a:lnTo>
                <a:lnTo>
                  <a:pt x="0" y="28425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9" name="Group 19"/>
          <p:cNvGrpSpPr/>
          <p:nvPr/>
        </p:nvGrpSpPr>
        <p:grpSpPr>
          <a:xfrm>
            <a:off x="15061140" y="4679766"/>
            <a:ext cx="2449053" cy="2449053"/>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48684" r="-48684"/>
              </a:stretch>
            </a:blipFill>
            <a:ln w="95250" cap="sq">
              <a:solidFill>
                <a:srgbClr val="BC9C22"/>
              </a:solidFill>
              <a:prstDash val="solid"/>
              <a:miter/>
            </a:ln>
          </p:spPr>
          <p:txBody>
            <a:bodyPr/>
            <a:lstStyle/>
            <a:p>
              <a:endParaRPr lang="en-US"/>
            </a:p>
          </p:txBody>
        </p:sp>
      </p:grpSp>
      <p:sp>
        <p:nvSpPr>
          <p:cNvPr id="21" name="Freeform 21"/>
          <p:cNvSpPr/>
          <p:nvPr/>
        </p:nvSpPr>
        <p:spPr>
          <a:xfrm>
            <a:off x="4654809" y="4483033"/>
            <a:ext cx="2842519" cy="2842519"/>
          </a:xfrm>
          <a:custGeom>
            <a:avLst/>
            <a:gdLst/>
            <a:ahLst/>
            <a:cxnLst/>
            <a:rect l="l" t="t" r="r" b="b"/>
            <a:pathLst>
              <a:path w="2842519" h="2842519">
                <a:moveTo>
                  <a:pt x="0" y="0"/>
                </a:moveTo>
                <a:lnTo>
                  <a:pt x="2842518" y="0"/>
                </a:lnTo>
                <a:lnTo>
                  <a:pt x="2842518" y="2842519"/>
                </a:lnTo>
                <a:lnTo>
                  <a:pt x="0" y="28425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22" name="Group 22"/>
          <p:cNvGrpSpPr/>
          <p:nvPr/>
        </p:nvGrpSpPr>
        <p:grpSpPr>
          <a:xfrm>
            <a:off x="4848225" y="4676775"/>
            <a:ext cx="2457450" cy="245745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38996" r="-38996"/>
              </a:stretch>
            </a:blipFill>
            <a:ln w="95250" cap="sq">
              <a:solidFill>
                <a:srgbClr val="BC9C22"/>
              </a:solidFill>
              <a:prstDash val="solid"/>
              <a:miter/>
            </a:ln>
          </p:spPr>
          <p:txBody>
            <a:bodyPr/>
            <a:lstStyle/>
            <a:p>
              <a:endParaRPr lang="en-US"/>
            </a:p>
          </p:txBody>
        </p:sp>
      </p:grpSp>
      <p:sp>
        <p:nvSpPr>
          <p:cNvPr id="24" name="TextBox 24"/>
          <p:cNvSpPr txBox="1"/>
          <p:nvPr/>
        </p:nvSpPr>
        <p:spPr>
          <a:xfrm>
            <a:off x="6908116" y="846213"/>
            <a:ext cx="7449445" cy="1219200"/>
          </a:xfrm>
          <a:prstGeom prst="rect">
            <a:avLst/>
          </a:prstGeom>
        </p:spPr>
        <p:txBody>
          <a:bodyPr lIns="0" tIns="0" rIns="0" bIns="0" rtlCol="0" anchor="t">
            <a:spAutoFit/>
          </a:bodyPr>
          <a:lstStyle/>
          <a:p>
            <a:pPr algn="ctr">
              <a:lnSpc>
                <a:spcPts val="9000"/>
              </a:lnSpc>
            </a:pPr>
            <a:r>
              <a:rPr lang="en-US" sz="9000" b="1">
                <a:solidFill>
                  <a:srgbClr val="F2B40E"/>
                </a:solidFill>
                <a:latin typeface="Barlow Condensed Bold"/>
                <a:ea typeface="Barlow Condensed Bold"/>
                <a:cs typeface="Barlow Condensed Bold"/>
                <a:sym typeface="Barlow Condensed Bold"/>
              </a:rPr>
              <a:t>SEAMLESSLY </a:t>
            </a:r>
          </a:p>
        </p:txBody>
      </p:sp>
      <p:sp>
        <p:nvSpPr>
          <p:cNvPr id="25" name="TextBox 25"/>
          <p:cNvSpPr txBox="1"/>
          <p:nvPr/>
        </p:nvSpPr>
        <p:spPr>
          <a:xfrm>
            <a:off x="12298498" y="846213"/>
            <a:ext cx="5660290" cy="1219200"/>
          </a:xfrm>
          <a:prstGeom prst="rect">
            <a:avLst/>
          </a:prstGeom>
        </p:spPr>
        <p:txBody>
          <a:bodyPr lIns="0" tIns="0" rIns="0" bIns="0" rtlCol="0" anchor="t">
            <a:spAutoFit/>
          </a:bodyPr>
          <a:lstStyle/>
          <a:p>
            <a:pPr algn="ctr">
              <a:lnSpc>
                <a:spcPts val="9000"/>
              </a:lnSpc>
            </a:pPr>
            <a:r>
              <a:rPr lang="en-US" sz="9000" b="1">
                <a:solidFill>
                  <a:srgbClr val="F4D788"/>
                </a:solidFill>
                <a:latin typeface="Barlow Condensed Bold"/>
                <a:ea typeface="Barlow Condensed Bold"/>
                <a:cs typeface="Barlow Condensed Bold"/>
                <a:sym typeface="Barlow Condensed Bold"/>
              </a:rPr>
              <a:t>SERVICES</a:t>
            </a:r>
          </a:p>
        </p:txBody>
      </p:sp>
      <p:sp>
        <p:nvSpPr>
          <p:cNvPr id="26" name="TextBox 26"/>
          <p:cNvSpPr txBox="1"/>
          <p:nvPr/>
        </p:nvSpPr>
        <p:spPr>
          <a:xfrm>
            <a:off x="1146883" y="7492781"/>
            <a:ext cx="3049382" cy="728796"/>
          </a:xfrm>
          <a:prstGeom prst="rect">
            <a:avLst/>
          </a:prstGeom>
        </p:spPr>
        <p:txBody>
          <a:bodyPr lIns="0" tIns="0" rIns="0" bIns="0" rtlCol="0" anchor="t">
            <a:spAutoFit/>
          </a:bodyPr>
          <a:lstStyle/>
          <a:p>
            <a:pPr algn="ctr">
              <a:lnSpc>
                <a:spcPts val="2874"/>
              </a:lnSpc>
            </a:pPr>
            <a:r>
              <a:rPr lang="en-US" sz="2053" b="1">
                <a:solidFill>
                  <a:srgbClr val="E9E9E9"/>
                </a:solidFill>
                <a:latin typeface="Poppins Bold"/>
                <a:ea typeface="Poppins Bold"/>
                <a:cs typeface="Poppins Bold"/>
                <a:sym typeface="Poppins Bold"/>
              </a:rPr>
              <a:t>EXPORT-IMPORT CONSOLIDATOR </a:t>
            </a:r>
          </a:p>
        </p:txBody>
      </p:sp>
      <p:sp>
        <p:nvSpPr>
          <p:cNvPr id="27" name="TextBox 27"/>
          <p:cNvSpPr txBox="1"/>
          <p:nvPr/>
        </p:nvSpPr>
        <p:spPr>
          <a:xfrm>
            <a:off x="4551377" y="7492781"/>
            <a:ext cx="3049382" cy="366896"/>
          </a:xfrm>
          <a:prstGeom prst="rect">
            <a:avLst/>
          </a:prstGeom>
        </p:spPr>
        <p:txBody>
          <a:bodyPr lIns="0" tIns="0" rIns="0" bIns="0" rtlCol="0" anchor="t">
            <a:spAutoFit/>
          </a:bodyPr>
          <a:lstStyle/>
          <a:p>
            <a:pPr algn="ctr">
              <a:lnSpc>
                <a:spcPts val="2874"/>
              </a:lnSpc>
            </a:pPr>
            <a:r>
              <a:rPr lang="en-US" sz="2053" b="1">
                <a:solidFill>
                  <a:srgbClr val="E9E9E9"/>
                </a:solidFill>
                <a:latin typeface="Poppins Bold"/>
                <a:ea typeface="Poppins Bold"/>
                <a:cs typeface="Poppins Bold"/>
                <a:sym typeface="Poppins Bold"/>
              </a:rPr>
              <a:t>TRANSPORTATION</a:t>
            </a:r>
          </a:p>
        </p:txBody>
      </p:sp>
      <p:sp>
        <p:nvSpPr>
          <p:cNvPr id="28" name="TextBox 28"/>
          <p:cNvSpPr txBox="1"/>
          <p:nvPr/>
        </p:nvSpPr>
        <p:spPr>
          <a:xfrm>
            <a:off x="8025311" y="7492781"/>
            <a:ext cx="3049382" cy="366896"/>
          </a:xfrm>
          <a:prstGeom prst="rect">
            <a:avLst/>
          </a:prstGeom>
        </p:spPr>
        <p:txBody>
          <a:bodyPr lIns="0" tIns="0" rIns="0" bIns="0" rtlCol="0" anchor="t">
            <a:spAutoFit/>
          </a:bodyPr>
          <a:lstStyle/>
          <a:p>
            <a:pPr algn="ctr">
              <a:lnSpc>
                <a:spcPts val="2874"/>
              </a:lnSpc>
            </a:pPr>
            <a:r>
              <a:rPr lang="en-US" sz="2053" b="1">
                <a:solidFill>
                  <a:srgbClr val="E9E9E9"/>
                </a:solidFill>
                <a:latin typeface="Poppins Bold"/>
                <a:ea typeface="Poppins Bold"/>
                <a:cs typeface="Poppins Bold"/>
                <a:sym typeface="Poppins Bold"/>
              </a:rPr>
              <a:t>WAREHOUSING</a:t>
            </a:r>
          </a:p>
        </p:txBody>
      </p:sp>
      <p:sp>
        <p:nvSpPr>
          <p:cNvPr id="29" name="TextBox 29"/>
          <p:cNvSpPr txBox="1"/>
          <p:nvPr/>
        </p:nvSpPr>
        <p:spPr>
          <a:xfrm>
            <a:off x="14760976" y="7492781"/>
            <a:ext cx="3049382" cy="366896"/>
          </a:xfrm>
          <a:prstGeom prst="rect">
            <a:avLst/>
          </a:prstGeom>
        </p:spPr>
        <p:txBody>
          <a:bodyPr lIns="0" tIns="0" rIns="0" bIns="0" rtlCol="0" anchor="t">
            <a:spAutoFit/>
          </a:bodyPr>
          <a:lstStyle/>
          <a:p>
            <a:pPr algn="ctr">
              <a:lnSpc>
                <a:spcPts val="2874"/>
              </a:lnSpc>
            </a:pPr>
            <a:r>
              <a:rPr lang="en-US" sz="2053" b="1">
                <a:solidFill>
                  <a:srgbClr val="E9E9E9"/>
                </a:solidFill>
                <a:latin typeface="Poppins Bold"/>
                <a:ea typeface="Poppins Bold"/>
                <a:cs typeface="Poppins Bold"/>
                <a:sym typeface="Poppins Bold"/>
              </a:rPr>
              <a:t>PACKING &amp; LASHING</a:t>
            </a:r>
          </a:p>
        </p:txBody>
      </p:sp>
      <p:sp>
        <p:nvSpPr>
          <p:cNvPr id="30" name="TextBox 30"/>
          <p:cNvSpPr txBox="1"/>
          <p:nvPr/>
        </p:nvSpPr>
        <p:spPr>
          <a:xfrm rot="5400000">
            <a:off x="-1013104" y="8538778"/>
            <a:ext cx="3293034" cy="294284"/>
          </a:xfrm>
          <a:prstGeom prst="rect">
            <a:avLst/>
          </a:prstGeom>
        </p:spPr>
        <p:txBody>
          <a:bodyPr lIns="0" tIns="0" rIns="0" bIns="0" rtlCol="0" anchor="t">
            <a:spAutoFit/>
          </a:bodyPr>
          <a:lstStyle/>
          <a:p>
            <a:pPr algn="ctr">
              <a:lnSpc>
                <a:spcPts val="2261"/>
              </a:lnSpc>
              <a:spcBef>
                <a:spcPct val="0"/>
              </a:spcBef>
            </a:pPr>
            <a:r>
              <a:rPr lang="en-US" sz="1753">
                <a:solidFill>
                  <a:srgbClr val="F2B40E"/>
                </a:solidFill>
                <a:latin typeface="Poppins"/>
                <a:ea typeface="Poppins"/>
                <a:cs typeface="Poppins"/>
                <a:sym typeface="Poppins"/>
              </a:rPr>
              <a:t>WWW.KNSPLUS-LOGS.COM</a:t>
            </a:r>
          </a:p>
        </p:txBody>
      </p:sp>
      <p:sp>
        <p:nvSpPr>
          <p:cNvPr id="31" name="TextBox 31"/>
          <p:cNvSpPr txBox="1"/>
          <p:nvPr/>
        </p:nvSpPr>
        <p:spPr>
          <a:xfrm>
            <a:off x="13351453" y="2017788"/>
            <a:ext cx="3628926" cy="307940"/>
          </a:xfrm>
          <a:prstGeom prst="rect">
            <a:avLst/>
          </a:prstGeom>
        </p:spPr>
        <p:txBody>
          <a:bodyPr lIns="0" tIns="0" rIns="0" bIns="0" rtlCol="0" anchor="t">
            <a:spAutoFit/>
          </a:bodyPr>
          <a:lstStyle/>
          <a:p>
            <a:pPr algn="ctr">
              <a:lnSpc>
                <a:spcPts val="2454"/>
              </a:lnSpc>
            </a:pPr>
            <a:r>
              <a:rPr lang="en-US" sz="1753">
                <a:solidFill>
                  <a:srgbClr val="E9E9E9"/>
                </a:solidFill>
                <a:latin typeface="Poppins"/>
                <a:ea typeface="Poppins"/>
                <a:cs typeface="Poppins"/>
                <a:sym typeface="Poppins"/>
              </a:rPr>
              <a:t>FULL SERVICE FOR YOUR SHIPMENT</a:t>
            </a:r>
          </a:p>
        </p:txBody>
      </p:sp>
      <p:sp>
        <p:nvSpPr>
          <p:cNvPr id="32" name="TextBox 32"/>
          <p:cNvSpPr txBox="1"/>
          <p:nvPr/>
        </p:nvSpPr>
        <p:spPr>
          <a:xfrm>
            <a:off x="11356482" y="7492781"/>
            <a:ext cx="3049382" cy="366896"/>
          </a:xfrm>
          <a:prstGeom prst="rect">
            <a:avLst/>
          </a:prstGeom>
        </p:spPr>
        <p:txBody>
          <a:bodyPr lIns="0" tIns="0" rIns="0" bIns="0" rtlCol="0" anchor="t">
            <a:spAutoFit/>
          </a:bodyPr>
          <a:lstStyle/>
          <a:p>
            <a:pPr algn="ctr">
              <a:lnSpc>
                <a:spcPts val="2874"/>
              </a:lnSpc>
            </a:pPr>
            <a:r>
              <a:rPr lang="en-US" sz="2053" b="1">
                <a:solidFill>
                  <a:srgbClr val="E9E9E9"/>
                </a:solidFill>
                <a:latin typeface="Poppins Bold"/>
                <a:ea typeface="Poppins Bold"/>
                <a:cs typeface="Poppins Bold"/>
                <a:sym typeface="Poppins Bold"/>
              </a:rPr>
              <a:t>CUSTOMS CLEARANCE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0" y="0"/>
            <a:ext cx="18288000" cy="10694920"/>
            <a:chOff x="0" y="0"/>
            <a:chExt cx="4816593" cy="2816769"/>
          </a:xfrm>
        </p:grpSpPr>
        <p:sp>
          <p:nvSpPr>
            <p:cNvPr id="4" name="Freeform 4"/>
            <p:cNvSpPr/>
            <p:nvPr/>
          </p:nvSpPr>
          <p:spPr>
            <a:xfrm>
              <a:off x="0" y="0"/>
              <a:ext cx="4816592" cy="2816769"/>
            </a:xfrm>
            <a:custGeom>
              <a:avLst/>
              <a:gdLst/>
              <a:ahLst/>
              <a:cxnLst/>
              <a:rect l="l" t="t" r="r" b="b"/>
              <a:pathLst>
                <a:path w="4816592" h="2816769">
                  <a:moveTo>
                    <a:pt x="0" y="0"/>
                  </a:moveTo>
                  <a:lnTo>
                    <a:pt x="4816592" y="0"/>
                  </a:lnTo>
                  <a:lnTo>
                    <a:pt x="4816592" y="2816769"/>
                  </a:lnTo>
                  <a:lnTo>
                    <a:pt x="0" y="2816769"/>
                  </a:lnTo>
                  <a:close/>
                </a:path>
              </a:pathLst>
            </a:custGeom>
            <a:solidFill>
              <a:srgbClr val="051025">
                <a:alpha val="40000"/>
              </a:srgbClr>
            </a:solidFill>
          </p:spPr>
          <p:txBody>
            <a:bodyPr/>
            <a:lstStyle/>
            <a:p>
              <a:endParaRPr lang="en-US"/>
            </a:p>
          </p:txBody>
        </p:sp>
        <p:sp>
          <p:nvSpPr>
            <p:cNvPr id="5" name="TextBox 5"/>
            <p:cNvSpPr txBox="1"/>
            <p:nvPr/>
          </p:nvSpPr>
          <p:spPr>
            <a:xfrm>
              <a:off x="0" y="-28575"/>
              <a:ext cx="4816593" cy="2845344"/>
            </a:xfrm>
            <a:prstGeom prst="rect">
              <a:avLst/>
            </a:prstGeom>
          </p:spPr>
          <p:txBody>
            <a:bodyPr lIns="50800" tIns="50800" rIns="50800" bIns="50800" rtlCol="0" anchor="ctr"/>
            <a:lstStyle/>
            <a:p>
              <a:pPr algn="ctr">
                <a:lnSpc>
                  <a:spcPts val="2261"/>
                </a:lnSpc>
              </a:pPr>
              <a:endParaRPr/>
            </a:p>
          </p:txBody>
        </p:sp>
      </p:grpSp>
      <p:grpSp>
        <p:nvGrpSpPr>
          <p:cNvPr id="6" name="Group 6"/>
          <p:cNvGrpSpPr/>
          <p:nvPr/>
        </p:nvGrpSpPr>
        <p:grpSpPr>
          <a:xfrm>
            <a:off x="1464193" y="1309865"/>
            <a:ext cx="3158079" cy="2313928"/>
            <a:chOff x="0" y="0"/>
            <a:chExt cx="696609" cy="510406"/>
          </a:xfrm>
        </p:grpSpPr>
        <p:sp>
          <p:nvSpPr>
            <p:cNvPr id="7" name="Freeform 7"/>
            <p:cNvSpPr/>
            <p:nvPr/>
          </p:nvSpPr>
          <p:spPr>
            <a:xfrm>
              <a:off x="0" y="0"/>
              <a:ext cx="696609" cy="510406"/>
            </a:xfrm>
            <a:custGeom>
              <a:avLst/>
              <a:gdLst/>
              <a:ahLst/>
              <a:cxnLst/>
              <a:rect l="l" t="t" r="r" b="b"/>
              <a:pathLst>
                <a:path w="696609" h="510406">
                  <a:moveTo>
                    <a:pt x="71092" y="0"/>
                  </a:moveTo>
                  <a:lnTo>
                    <a:pt x="625516" y="0"/>
                  </a:lnTo>
                  <a:cubicBezTo>
                    <a:pt x="664779" y="0"/>
                    <a:pt x="696609" y="31829"/>
                    <a:pt x="696609" y="71092"/>
                  </a:cubicBezTo>
                  <a:lnTo>
                    <a:pt x="696609" y="439314"/>
                  </a:lnTo>
                  <a:cubicBezTo>
                    <a:pt x="696609" y="458168"/>
                    <a:pt x="689119" y="476251"/>
                    <a:pt x="675786" y="489584"/>
                  </a:cubicBezTo>
                  <a:cubicBezTo>
                    <a:pt x="662454" y="502916"/>
                    <a:pt x="644371" y="510406"/>
                    <a:pt x="625516" y="510406"/>
                  </a:cubicBezTo>
                  <a:lnTo>
                    <a:pt x="71092" y="510406"/>
                  </a:lnTo>
                  <a:cubicBezTo>
                    <a:pt x="31829" y="510406"/>
                    <a:pt x="0" y="478577"/>
                    <a:pt x="0" y="439314"/>
                  </a:cubicBezTo>
                  <a:lnTo>
                    <a:pt x="0" y="71092"/>
                  </a:lnTo>
                  <a:cubicBezTo>
                    <a:pt x="0" y="31829"/>
                    <a:pt x="31829" y="0"/>
                    <a:pt x="71092" y="0"/>
                  </a:cubicBezTo>
                  <a:close/>
                </a:path>
              </a:pathLst>
            </a:custGeom>
            <a:blipFill>
              <a:blip r:embed="rId3"/>
              <a:stretch>
                <a:fillRect l="-5052" r="-5052"/>
              </a:stretch>
            </a:blipFill>
          </p:spPr>
          <p:txBody>
            <a:bodyPr/>
            <a:lstStyle/>
            <a:p>
              <a:endParaRPr lang="en-US"/>
            </a:p>
          </p:txBody>
        </p:sp>
      </p:grpSp>
      <p:grpSp>
        <p:nvGrpSpPr>
          <p:cNvPr id="8" name="Group 8"/>
          <p:cNvGrpSpPr/>
          <p:nvPr/>
        </p:nvGrpSpPr>
        <p:grpSpPr>
          <a:xfrm>
            <a:off x="4395680" y="1469791"/>
            <a:ext cx="3255884" cy="508354"/>
            <a:chOff x="0" y="0"/>
            <a:chExt cx="857517" cy="133887"/>
          </a:xfrm>
        </p:grpSpPr>
        <p:sp>
          <p:nvSpPr>
            <p:cNvPr id="9" name="Freeform 9"/>
            <p:cNvSpPr/>
            <p:nvPr/>
          </p:nvSpPr>
          <p:spPr>
            <a:xfrm>
              <a:off x="0" y="0"/>
              <a:ext cx="857517" cy="133887"/>
            </a:xfrm>
            <a:custGeom>
              <a:avLst/>
              <a:gdLst/>
              <a:ahLst/>
              <a:cxnLst/>
              <a:rect l="l" t="t" r="r" b="b"/>
              <a:pathLst>
                <a:path w="857517" h="133887">
                  <a:moveTo>
                    <a:pt x="26156" y="0"/>
                  </a:moveTo>
                  <a:lnTo>
                    <a:pt x="831361" y="0"/>
                  </a:lnTo>
                  <a:cubicBezTo>
                    <a:pt x="845807" y="0"/>
                    <a:pt x="857517" y="11710"/>
                    <a:pt x="857517" y="26156"/>
                  </a:cubicBezTo>
                  <a:lnTo>
                    <a:pt x="857517" y="107731"/>
                  </a:lnTo>
                  <a:cubicBezTo>
                    <a:pt x="857517" y="122177"/>
                    <a:pt x="845807" y="133887"/>
                    <a:pt x="831361" y="133887"/>
                  </a:cubicBezTo>
                  <a:lnTo>
                    <a:pt x="26156" y="133887"/>
                  </a:lnTo>
                  <a:cubicBezTo>
                    <a:pt x="11710" y="133887"/>
                    <a:pt x="0" y="122177"/>
                    <a:pt x="0" y="107731"/>
                  </a:cubicBezTo>
                  <a:lnTo>
                    <a:pt x="0" y="26156"/>
                  </a:lnTo>
                  <a:cubicBezTo>
                    <a:pt x="0" y="11710"/>
                    <a:pt x="11710" y="0"/>
                    <a:pt x="26156"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10" name="TextBox 10"/>
            <p:cNvSpPr txBox="1"/>
            <p:nvPr/>
          </p:nvSpPr>
          <p:spPr>
            <a:xfrm>
              <a:off x="0" y="-38100"/>
              <a:ext cx="857517" cy="171987"/>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9579493" y="1309865"/>
            <a:ext cx="3158079" cy="2313928"/>
            <a:chOff x="0" y="0"/>
            <a:chExt cx="696609" cy="510406"/>
          </a:xfrm>
        </p:grpSpPr>
        <p:sp>
          <p:nvSpPr>
            <p:cNvPr id="12" name="Freeform 12"/>
            <p:cNvSpPr/>
            <p:nvPr/>
          </p:nvSpPr>
          <p:spPr>
            <a:xfrm>
              <a:off x="0" y="0"/>
              <a:ext cx="696609" cy="510406"/>
            </a:xfrm>
            <a:custGeom>
              <a:avLst/>
              <a:gdLst/>
              <a:ahLst/>
              <a:cxnLst/>
              <a:rect l="l" t="t" r="r" b="b"/>
              <a:pathLst>
                <a:path w="696609" h="510406">
                  <a:moveTo>
                    <a:pt x="71092" y="0"/>
                  </a:moveTo>
                  <a:lnTo>
                    <a:pt x="625516" y="0"/>
                  </a:lnTo>
                  <a:cubicBezTo>
                    <a:pt x="664779" y="0"/>
                    <a:pt x="696609" y="31829"/>
                    <a:pt x="696609" y="71092"/>
                  </a:cubicBezTo>
                  <a:lnTo>
                    <a:pt x="696609" y="439314"/>
                  </a:lnTo>
                  <a:cubicBezTo>
                    <a:pt x="696609" y="458168"/>
                    <a:pt x="689119" y="476251"/>
                    <a:pt x="675786" y="489584"/>
                  </a:cubicBezTo>
                  <a:cubicBezTo>
                    <a:pt x="662454" y="502916"/>
                    <a:pt x="644371" y="510406"/>
                    <a:pt x="625516" y="510406"/>
                  </a:cubicBezTo>
                  <a:lnTo>
                    <a:pt x="71092" y="510406"/>
                  </a:lnTo>
                  <a:cubicBezTo>
                    <a:pt x="31829" y="510406"/>
                    <a:pt x="0" y="478577"/>
                    <a:pt x="0" y="439314"/>
                  </a:cubicBezTo>
                  <a:lnTo>
                    <a:pt x="0" y="71092"/>
                  </a:lnTo>
                  <a:cubicBezTo>
                    <a:pt x="0" y="31829"/>
                    <a:pt x="31829" y="0"/>
                    <a:pt x="71092" y="0"/>
                  </a:cubicBezTo>
                  <a:close/>
                </a:path>
              </a:pathLst>
            </a:custGeom>
            <a:blipFill>
              <a:blip r:embed="rId4"/>
              <a:stretch>
                <a:fillRect l="-41587" r="-41587"/>
              </a:stretch>
            </a:blipFill>
          </p:spPr>
          <p:txBody>
            <a:bodyPr/>
            <a:lstStyle/>
            <a:p>
              <a:endParaRPr lang="en-US"/>
            </a:p>
          </p:txBody>
        </p:sp>
      </p:grpSp>
      <p:grpSp>
        <p:nvGrpSpPr>
          <p:cNvPr id="13" name="Group 13"/>
          <p:cNvGrpSpPr/>
          <p:nvPr/>
        </p:nvGrpSpPr>
        <p:grpSpPr>
          <a:xfrm>
            <a:off x="1464193" y="4249482"/>
            <a:ext cx="3158079" cy="2313928"/>
            <a:chOff x="0" y="0"/>
            <a:chExt cx="696609" cy="510406"/>
          </a:xfrm>
        </p:grpSpPr>
        <p:sp>
          <p:nvSpPr>
            <p:cNvPr id="14" name="Freeform 14"/>
            <p:cNvSpPr/>
            <p:nvPr/>
          </p:nvSpPr>
          <p:spPr>
            <a:xfrm>
              <a:off x="0" y="0"/>
              <a:ext cx="696609" cy="510406"/>
            </a:xfrm>
            <a:custGeom>
              <a:avLst/>
              <a:gdLst/>
              <a:ahLst/>
              <a:cxnLst/>
              <a:rect l="l" t="t" r="r" b="b"/>
              <a:pathLst>
                <a:path w="696609" h="510406">
                  <a:moveTo>
                    <a:pt x="71092" y="0"/>
                  </a:moveTo>
                  <a:lnTo>
                    <a:pt x="625516" y="0"/>
                  </a:lnTo>
                  <a:cubicBezTo>
                    <a:pt x="664779" y="0"/>
                    <a:pt x="696609" y="31829"/>
                    <a:pt x="696609" y="71092"/>
                  </a:cubicBezTo>
                  <a:lnTo>
                    <a:pt x="696609" y="439314"/>
                  </a:lnTo>
                  <a:cubicBezTo>
                    <a:pt x="696609" y="458168"/>
                    <a:pt x="689119" y="476251"/>
                    <a:pt x="675786" y="489584"/>
                  </a:cubicBezTo>
                  <a:cubicBezTo>
                    <a:pt x="662454" y="502916"/>
                    <a:pt x="644371" y="510406"/>
                    <a:pt x="625516" y="510406"/>
                  </a:cubicBezTo>
                  <a:lnTo>
                    <a:pt x="71092" y="510406"/>
                  </a:lnTo>
                  <a:cubicBezTo>
                    <a:pt x="31829" y="510406"/>
                    <a:pt x="0" y="478577"/>
                    <a:pt x="0" y="439314"/>
                  </a:cubicBezTo>
                  <a:lnTo>
                    <a:pt x="0" y="71092"/>
                  </a:lnTo>
                  <a:cubicBezTo>
                    <a:pt x="0" y="31829"/>
                    <a:pt x="31829" y="0"/>
                    <a:pt x="71092" y="0"/>
                  </a:cubicBezTo>
                  <a:close/>
                </a:path>
              </a:pathLst>
            </a:custGeom>
            <a:blipFill>
              <a:blip r:embed="rId5"/>
              <a:stretch>
                <a:fillRect l="-9613" r="-9613"/>
              </a:stretch>
            </a:blipFill>
          </p:spPr>
          <p:txBody>
            <a:bodyPr/>
            <a:lstStyle/>
            <a:p>
              <a:endParaRPr lang="en-US"/>
            </a:p>
          </p:txBody>
        </p:sp>
      </p:grpSp>
      <p:grpSp>
        <p:nvGrpSpPr>
          <p:cNvPr id="15" name="Group 15"/>
          <p:cNvGrpSpPr/>
          <p:nvPr/>
        </p:nvGrpSpPr>
        <p:grpSpPr>
          <a:xfrm>
            <a:off x="9579493" y="4249482"/>
            <a:ext cx="3158079" cy="2313928"/>
            <a:chOff x="0" y="0"/>
            <a:chExt cx="696609" cy="510406"/>
          </a:xfrm>
        </p:grpSpPr>
        <p:sp>
          <p:nvSpPr>
            <p:cNvPr id="16" name="Freeform 16"/>
            <p:cNvSpPr/>
            <p:nvPr/>
          </p:nvSpPr>
          <p:spPr>
            <a:xfrm>
              <a:off x="0" y="0"/>
              <a:ext cx="696609" cy="510406"/>
            </a:xfrm>
            <a:custGeom>
              <a:avLst/>
              <a:gdLst/>
              <a:ahLst/>
              <a:cxnLst/>
              <a:rect l="l" t="t" r="r" b="b"/>
              <a:pathLst>
                <a:path w="696609" h="510406">
                  <a:moveTo>
                    <a:pt x="71092" y="0"/>
                  </a:moveTo>
                  <a:lnTo>
                    <a:pt x="625516" y="0"/>
                  </a:lnTo>
                  <a:cubicBezTo>
                    <a:pt x="664779" y="0"/>
                    <a:pt x="696609" y="31829"/>
                    <a:pt x="696609" y="71092"/>
                  </a:cubicBezTo>
                  <a:lnTo>
                    <a:pt x="696609" y="439314"/>
                  </a:lnTo>
                  <a:cubicBezTo>
                    <a:pt x="696609" y="458168"/>
                    <a:pt x="689119" y="476251"/>
                    <a:pt x="675786" y="489584"/>
                  </a:cubicBezTo>
                  <a:cubicBezTo>
                    <a:pt x="662454" y="502916"/>
                    <a:pt x="644371" y="510406"/>
                    <a:pt x="625516" y="510406"/>
                  </a:cubicBezTo>
                  <a:lnTo>
                    <a:pt x="71092" y="510406"/>
                  </a:lnTo>
                  <a:cubicBezTo>
                    <a:pt x="31829" y="510406"/>
                    <a:pt x="0" y="478577"/>
                    <a:pt x="0" y="439314"/>
                  </a:cubicBezTo>
                  <a:lnTo>
                    <a:pt x="0" y="71092"/>
                  </a:lnTo>
                  <a:cubicBezTo>
                    <a:pt x="0" y="31829"/>
                    <a:pt x="31829" y="0"/>
                    <a:pt x="71092" y="0"/>
                  </a:cubicBezTo>
                  <a:close/>
                </a:path>
              </a:pathLst>
            </a:custGeom>
            <a:blipFill>
              <a:blip r:embed="rId6"/>
              <a:stretch>
                <a:fillRect l="-15208" r="-15208"/>
              </a:stretch>
            </a:blipFill>
          </p:spPr>
          <p:txBody>
            <a:bodyPr/>
            <a:lstStyle/>
            <a:p>
              <a:endParaRPr lang="en-US"/>
            </a:p>
          </p:txBody>
        </p:sp>
      </p:grpSp>
      <p:grpSp>
        <p:nvGrpSpPr>
          <p:cNvPr id="17" name="Group 17"/>
          <p:cNvGrpSpPr/>
          <p:nvPr/>
        </p:nvGrpSpPr>
        <p:grpSpPr>
          <a:xfrm>
            <a:off x="12493676" y="1469791"/>
            <a:ext cx="3637976" cy="508354"/>
            <a:chOff x="0" y="0"/>
            <a:chExt cx="958150" cy="133887"/>
          </a:xfrm>
        </p:grpSpPr>
        <p:sp>
          <p:nvSpPr>
            <p:cNvPr id="18" name="Freeform 18"/>
            <p:cNvSpPr/>
            <p:nvPr/>
          </p:nvSpPr>
          <p:spPr>
            <a:xfrm>
              <a:off x="0" y="0"/>
              <a:ext cx="958150" cy="133887"/>
            </a:xfrm>
            <a:custGeom>
              <a:avLst/>
              <a:gdLst/>
              <a:ahLst/>
              <a:cxnLst/>
              <a:rect l="l" t="t" r="r" b="b"/>
              <a:pathLst>
                <a:path w="958150" h="133887">
                  <a:moveTo>
                    <a:pt x="23409" y="0"/>
                  </a:moveTo>
                  <a:lnTo>
                    <a:pt x="934741" y="0"/>
                  </a:lnTo>
                  <a:cubicBezTo>
                    <a:pt x="947670" y="0"/>
                    <a:pt x="958150" y="10481"/>
                    <a:pt x="958150" y="23409"/>
                  </a:cubicBezTo>
                  <a:lnTo>
                    <a:pt x="958150" y="110478"/>
                  </a:lnTo>
                  <a:cubicBezTo>
                    <a:pt x="958150" y="123407"/>
                    <a:pt x="947670" y="133887"/>
                    <a:pt x="934741" y="133887"/>
                  </a:cubicBezTo>
                  <a:lnTo>
                    <a:pt x="23409" y="133887"/>
                  </a:lnTo>
                  <a:cubicBezTo>
                    <a:pt x="10481" y="133887"/>
                    <a:pt x="0" y="123407"/>
                    <a:pt x="0" y="110478"/>
                  </a:cubicBezTo>
                  <a:lnTo>
                    <a:pt x="0" y="23409"/>
                  </a:lnTo>
                  <a:cubicBezTo>
                    <a:pt x="0" y="10481"/>
                    <a:pt x="10481" y="0"/>
                    <a:pt x="23409"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19" name="TextBox 19"/>
            <p:cNvSpPr txBox="1"/>
            <p:nvPr/>
          </p:nvSpPr>
          <p:spPr>
            <a:xfrm>
              <a:off x="0" y="-38100"/>
              <a:ext cx="958150" cy="171987"/>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4395680" y="4353305"/>
            <a:ext cx="3255884" cy="508354"/>
            <a:chOff x="0" y="0"/>
            <a:chExt cx="857517" cy="133887"/>
          </a:xfrm>
        </p:grpSpPr>
        <p:sp>
          <p:nvSpPr>
            <p:cNvPr id="21" name="Freeform 21"/>
            <p:cNvSpPr/>
            <p:nvPr/>
          </p:nvSpPr>
          <p:spPr>
            <a:xfrm>
              <a:off x="0" y="0"/>
              <a:ext cx="857517" cy="133887"/>
            </a:xfrm>
            <a:custGeom>
              <a:avLst/>
              <a:gdLst/>
              <a:ahLst/>
              <a:cxnLst/>
              <a:rect l="l" t="t" r="r" b="b"/>
              <a:pathLst>
                <a:path w="857517" h="133887">
                  <a:moveTo>
                    <a:pt x="26156" y="0"/>
                  </a:moveTo>
                  <a:lnTo>
                    <a:pt x="831361" y="0"/>
                  </a:lnTo>
                  <a:cubicBezTo>
                    <a:pt x="845807" y="0"/>
                    <a:pt x="857517" y="11710"/>
                    <a:pt x="857517" y="26156"/>
                  </a:cubicBezTo>
                  <a:lnTo>
                    <a:pt x="857517" y="107731"/>
                  </a:lnTo>
                  <a:cubicBezTo>
                    <a:pt x="857517" y="122177"/>
                    <a:pt x="845807" y="133887"/>
                    <a:pt x="831361" y="133887"/>
                  </a:cubicBezTo>
                  <a:lnTo>
                    <a:pt x="26156" y="133887"/>
                  </a:lnTo>
                  <a:cubicBezTo>
                    <a:pt x="11710" y="133887"/>
                    <a:pt x="0" y="122177"/>
                    <a:pt x="0" y="107731"/>
                  </a:cubicBezTo>
                  <a:lnTo>
                    <a:pt x="0" y="26156"/>
                  </a:lnTo>
                  <a:cubicBezTo>
                    <a:pt x="0" y="11710"/>
                    <a:pt x="11710" y="0"/>
                    <a:pt x="26156"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22" name="TextBox 22"/>
            <p:cNvSpPr txBox="1"/>
            <p:nvPr/>
          </p:nvSpPr>
          <p:spPr>
            <a:xfrm>
              <a:off x="0" y="-38100"/>
              <a:ext cx="857517" cy="171987"/>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2493676" y="4353305"/>
            <a:ext cx="3637976" cy="508354"/>
            <a:chOff x="0" y="0"/>
            <a:chExt cx="958150" cy="133887"/>
          </a:xfrm>
        </p:grpSpPr>
        <p:sp>
          <p:nvSpPr>
            <p:cNvPr id="24" name="Freeform 24"/>
            <p:cNvSpPr/>
            <p:nvPr/>
          </p:nvSpPr>
          <p:spPr>
            <a:xfrm>
              <a:off x="0" y="0"/>
              <a:ext cx="958150" cy="133887"/>
            </a:xfrm>
            <a:custGeom>
              <a:avLst/>
              <a:gdLst/>
              <a:ahLst/>
              <a:cxnLst/>
              <a:rect l="l" t="t" r="r" b="b"/>
              <a:pathLst>
                <a:path w="958150" h="133887">
                  <a:moveTo>
                    <a:pt x="23409" y="0"/>
                  </a:moveTo>
                  <a:lnTo>
                    <a:pt x="934741" y="0"/>
                  </a:lnTo>
                  <a:cubicBezTo>
                    <a:pt x="947670" y="0"/>
                    <a:pt x="958150" y="10481"/>
                    <a:pt x="958150" y="23409"/>
                  </a:cubicBezTo>
                  <a:lnTo>
                    <a:pt x="958150" y="110478"/>
                  </a:lnTo>
                  <a:cubicBezTo>
                    <a:pt x="958150" y="123407"/>
                    <a:pt x="947670" y="133887"/>
                    <a:pt x="934741" y="133887"/>
                  </a:cubicBezTo>
                  <a:lnTo>
                    <a:pt x="23409" y="133887"/>
                  </a:lnTo>
                  <a:cubicBezTo>
                    <a:pt x="10481" y="133887"/>
                    <a:pt x="0" y="123407"/>
                    <a:pt x="0" y="110478"/>
                  </a:cubicBezTo>
                  <a:lnTo>
                    <a:pt x="0" y="23409"/>
                  </a:lnTo>
                  <a:cubicBezTo>
                    <a:pt x="0" y="10481"/>
                    <a:pt x="10481" y="0"/>
                    <a:pt x="23409"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25" name="TextBox 25"/>
            <p:cNvSpPr txBox="1"/>
            <p:nvPr/>
          </p:nvSpPr>
          <p:spPr>
            <a:xfrm>
              <a:off x="0" y="-38100"/>
              <a:ext cx="958150" cy="171987"/>
            </a:xfrm>
            <a:prstGeom prst="rect">
              <a:avLst/>
            </a:prstGeom>
          </p:spPr>
          <p:txBody>
            <a:bodyPr lIns="50800" tIns="50800" rIns="50800" bIns="50800" rtlCol="0" anchor="ctr"/>
            <a:lstStyle/>
            <a:p>
              <a:pPr algn="ctr">
                <a:lnSpc>
                  <a:spcPts val="2659"/>
                </a:lnSpc>
              </a:pPr>
              <a:endParaRPr/>
            </a:p>
          </p:txBody>
        </p:sp>
      </p:grpSp>
      <p:sp>
        <p:nvSpPr>
          <p:cNvPr id="26" name="TextBox 26"/>
          <p:cNvSpPr txBox="1"/>
          <p:nvPr/>
        </p:nvSpPr>
        <p:spPr>
          <a:xfrm>
            <a:off x="5064712" y="1495953"/>
            <a:ext cx="1917821" cy="398830"/>
          </a:xfrm>
          <a:prstGeom prst="rect">
            <a:avLst/>
          </a:prstGeom>
        </p:spPr>
        <p:txBody>
          <a:bodyPr lIns="0" tIns="0" rIns="0" bIns="0" rtlCol="0" anchor="t">
            <a:spAutoFit/>
          </a:bodyPr>
          <a:lstStyle/>
          <a:p>
            <a:pPr algn="l">
              <a:lnSpc>
                <a:spcPts val="3219"/>
              </a:lnSpc>
              <a:spcBef>
                <a:spcPct val="0"/>
              </a:spcBef>
            </a:pPr>
            <a:r>
              <a:rPr lang="en-US" sz="2299" b="1">
                <a:solidFill>
                  <a:srgbClr val="07193C"/>
                </a:solidFill>
                <a:latin typeface="Poppins Bold"/>
                <a:ea typeface="Poppins Bold"/>
                <a:cs typeface="Poppins Bold"/>
                <a:sym typeface="Poppins Bold"/>
              </a:rPr>
              <a:t>AIR FREIGHT</a:t>
            </a:r>
          </a:p>
        </p:txBody>
      </p:sp>
      <p:sp>
        <p:nvSpPr>
          <p:cNvPr id="27" name="TextBox 27"/>
          <p:cNvSpPr txBox="1"/>
          <p:nvPr/>
        </p:nvSpPr>
        <p:spPr>
          <a:xfrm>
            <a:off x="13293906" y="1495953"/>
            <a:ext cx="2060760" cy="398830"/>
          </a:xfrm>
          <a:prstGeom prst="rect">
            <a:avLst/>
          </a:prstGeom>
        </p:spPr>
        <p:txBody>
          <a:bodyPr lIns="0" tIns="0" rIns="0" bIns="0" rtlCol="0" anchor="t">
            <a:spAutoFit/>
          </a:bodyPr>
          <a:lstStyle/>
          <a:p>
            <a:pPr algn="l">
              <a:lnSpc>
                <a:spcPts val="3219"/>
              </a:lnSpc>
              <a:spcBef>
                <a:spcPct val="0"/>
              </a:spcBef>
            </a:pPr>
            <a:r>
              <a:rPr lang="en-US" sz="2299" b="1">
                <a:solidFill>
                  <a:srgbClr val="07193C"/>
                </a:solidFill>
                <a:latin typeface="Poppins Bold"/>
                <a:ea typeface="Poppins Bold"/>
                <a:cs typeface="Poppins Bold"/>
                <a:sym typeface="Poppins Bold"/>
              </a:rPr>
              <a:t>SEA FREIGHT</a:t>
            </a:r>
          </a:p>
        </p:txBody>
      </p:sp>
      <p:sp>
        <p:nvSpPr>
          <p:cNvPr id="28" name="TextBox 28"/>
          <p:cNvSpPr txBox="1"/>
          <p:nvPr/>
        </p:nvSpPr>
        <p:spPr>
          <a:xfrm>
            <a:off x="4675783" y="4379517"/>
            <a:ext cx="2695679" cy="398830"/>
          </a:xfrm>
          <a:prstGeom prst="rect">
            <a:avLst/>
          </a:prstGeom>
        </p:spPr>
        <p:txBody>
          <a:bodyPr lIns="0" tIns="0" rIns="0" bIns="0" rtlCol="0" anchor="t">
            <a:spAutoFit/>
          </a:bodyPr>
          <a:lstStyle/>
          <a:p>
            <a:pPr algn="l">
              <a:lnSpc>
                <a:spcPts val="3219"/>
              </a:lnSpc>
              <a:spcBef>
                <a:spcPct val="0"/>
              </a:spcBef>
            </a:pPr>
            <a:r>
              <a:rPr lang="en-US" sz="2299" b="1">
                <a:solidFill>
                  <a:srgbClr val="07193C"/>
                </a:solidFill>
                <a:latin typeface="Poppins Bold"/>
                <a:ea typeface="Poppins Bold"/>
                <a:cs typeface="Poppins Bold"/>
                <a:sym typeface="Poppins Bold"/>
              </a:rPr>
              <a:t>TRANSPORTATION</a:t>
            </a:r>
          </a:p>
        </p:txBody>
      </p:sp>
      <p:sp>
        <p:nvSpPr>
          <p:cNvPr id="29" name="TextBox 29"/>
          <p:cNvSpPr txBox="1"/>
          <p:nvPr/>
        </p:nvSpPr>
        <p:spPr>
          <a:xfrm>
            <a:off x="13093637" y="4379468"/>
            <a:ext cx="2461296" cy="398830"/>
          </a:xfrm>
          <a:prstGeom prst="rect">
            <a:avLst/>
          </a:prstGeom>
        </p:spPr>
        <p:txBody>
          <a:bodyPr lIns="0" tIns="0" rIns="0" bIns="0" rtlCol="0" anchor="t">
            <a:spAutoFit/>
          </a:bodyPr>
          <a:lstStyle/>
          <a:p>
            <a:pPr algn="l">
              <a:lnSpc>
                <a:spcPts val="3219"/>
              </a:lnSpc>
              <a:spcBef>
                <a:spcPct val="0"/>
              </a:spcBef>
            </a:pPr>
            <a:r>
              <a:rPr lang="en-US" sz="2299" b="1">
                <a:solidFill>
                  <a:srgbClr val="07193C"/>
                </a:solidFill>
                <a:latin typeface="Poppins Bold"/>
                <a:ea typeface="Poppins Bold"/>
                <a:cs typeface="Poppins Bold"/>
                <a:sym typeface="Poppins Bold"/>
              </a:rPr>
              <a:t>CROSS-BORDER</a:t>
            </a:r>
          </a:p>
        </p:txBody>
      </p:sp>
      <p:sp>
        <p:nvSpPr>
          <p:cNvPr id="30" name="TextBox 30"/>
          <p:cNvSpPr txBox="1"/>
          <p:nvPr/>
        </p:nvSpPr>
        <p:spPr>
          <a:xfrm>
            <a:off x="4940887" y="2075758"/>
            <a:ext cx="3255884" cy="1387986"/>
          </a:xfrm>
          <a:prstGeom prst="rect">
            <a:avLst/>
          </a:prstGeom>
        </p:spPr>
        <p:txBody>
          <a:bodyPr lIns="0" tIns="0" rIns="0" bIns="0" rtlCol="0" anchor="t">
            <a:spAutoFit/>
          </a:bodyPr>
          <a:lstStyle/>
          <a:p>
            <a:pPr algn="l">
              <a:lnSpc>
                <a:spcPts val="2240"/>
              </a:lnSpc>
              <a:spcBef>
                <a:spcPct val="0"/>
              </a:spcBef>
            </a:pPr>
            <a:r>
              <a:rPr lang="en-US" sz="1600">
                <a:solidFill>
                  <a:srgbClr val="FFFFFF"/>
                </a:solidFill>
                <a:latin typeface="Poppins"/>
                <a:ea typeface="Poppins"/>
                <a:cs typeface="Poppins"/>
                <a:sym typeface="Poppins"/>
              </a:rPr>
              <a:t>Fast &amp; Reliable Air Cargo Transportation of goods by air, ideal for urgent and time-sensitive shipments.</a:t>
            </a:r>
          </a:p>
          <a:p>
            <a:pPr marL="345443" lvl="1" indent="-172721" algn="l">
              <a:lnSpc>
                <a:spcPts val="2240"/>
              </a:lnSpc>
              <a:buFont typeface="Arial"/>
              <a:buChar char="•"/>
            </a:pPr>
            <a:r>
              <a:rPr lang="en-US" sz="1600">
                <a:solidFill>
                  <a:srgbClr val="FFFFFF"/>
                </a:solidFill>
                <a:latin typeface="Poppins"/>
                <a:ea typeface="Poppins"/>
                <a:cs typeface="Poppins"/>
                <a:sym typeface="Poppins"/>
              </a:rPr>
              <a:t>Minimium - Tons.</a:t>
            </a:r>
          </a:p>
        </p:txBody>
      </p:sp>
      <p:sp>
        <p:nvSpPr>
          <p:cNvPr id="31" name="TextBox 31"/>
          <p:cNvSpPr txBox="1"/>
          <p:nvPr/>
        </p:nvSpPr>
        <p:spPr>
          <a:xfrm>
            <a:off x="13056187" y="2075758"/>
            <a:ext cx="3255884" cy="1664186"/>
          </a:xfrm>
          <a:prstGeom prst="rect">
            <a:avLst/>
          </a:prstGeom>
        </p:spPr>
        <p:txBody>
          <a:bodyPr lIns="0" tIns="0" rIns="0" bIns="0" rtlCol="0" anchor="t">
            <a:spAutoFit/>
          </a:bodyPr>
          <a:lstStyle/>
          <a:p>
            <a:pPr algn="l">
              <a:lnSpc>
                <a:spcPts val="2240"/>
              </a:lnSpc>
              <a:spcBef>
                <a:spcPct val="0"/>
              </a:spcBef>
            </a:pPr>
            <a:r>
              <a:rPr lang="en-US" sz="1600">
                <a:solidFill>
                  <a:srgbClr val="FFFFFF"/>
                </a:solidFill>
                <a:latin typeface="Poppins"/>
                <a:ea typeface="Poppins"/>
                <a:cs typeface="Poppins"/>
                <a:sym typeface="Poppins"/>
              </a:rPr>
              <a:t>Flexible and cost-effective ocean shipping solutions</a:t>
            </a:r>
          </a:p>
          <a:p>
            <a:pPr marL="345443" lvl="1" indent="-172721" algn="l">
              <a:lnSpc>
                <a:spcPts val="2240"/>
              </a:lnSpc>
              <a:buFont typeface="Arial"/>
              <a:buChar char="•"/>
            </a:pPr>
            <a:r>
              <a:rPr lang="en-US" sz="1600">
                <a:solidFill>
                  <a:srgbClr val="FFFFFF"/>
                </a:solidFill>
                <a:latin typeface="Poppins"/>
                <a:ea typeface="Poppins"/>
                <a:cs typeface="Poppins"/>
                <a:sym typeface="Poppins"/>
              </a:rPr>
              <a:t>FCL</a:t>
            </a:r>
          </a:p>
          <a:p>
            <a:pPr marL="345443" lvl="1" indent="-172721" algn="l">
              <a:lnSpc>
                <a:spcPts val="2240"/>
              </a:lnSpc>
              <a:buFont typeface="Arial"/>
              <a:buChar char="•"/>
            </a:pPr>
            <a:r>
              <a:rPr lang="en-US" sz="1600">
                <a:solidFill>
                  <a:srgbClr val="FFFFFF"/>
                </a:solidFill>
                <a:latin typeface="Poppins"/>
                <a:ea typeface="Poppins"/>
                <a:cs typeface="Poppins"/>
                <a:sym typeface="Poppins"/>
              </a:rPr>
              <a:t>LCL</a:t>
            </a:r>
          </a:p>
          <a:p>
            <a:pPr marL="345443" lvl="1" indent="-172721" algn="l">
              <a:lnSpc>
                <a:spcPts val="2240"/>
              </a:lnSpc>
              <a:buFont typeface="Arial"/>
              <a:buChar char="•"/>
            </a:pPr>
            <a:r>
              <a:rPr lang="en-US" sz="1600">
                <a:solidFill>
                  <a:srgbClr val="FFFFFF"/>
                </a:solidFill>
                <a:latin typeface="Poppins"/>
                <a:ea typeface="Poppins"/>
                <a:cs typeface="Poppins"/>
                <a:sym typeface="Poppins"/>
              </a:rPr>
              <a:t>RORO</a:t>
            </a:r>
          </a:p>
          <a:p>
            <a:pPr marL="345443" lvl="1" indent="-172721" algn="l">
              <a:lnSpc>
                <a:spcPts val="2240"/>
              </a:lnSpc>
              <a:buFont typeface="Arial"/>
              <a:buChar char="•"/>
            </a:pPr>
            <a:r>
              <a:rPr lang="en-US" sz="1600">
                <a:solidFill>
                  <a:srgbClr val="FFFFFF"/>
                </a:solidFill>
                <a:latin typeface="Poppins"/>
                <a:ea typeface="Poppins"/>
                <a:cs typeface="Poppins"/>
                <a:sym typeface="Poppins"/>
              </a:rPr>
              <a:t>Bulk</a:t>
            </a:r>
          </a:p>
        </p:txBody>
      </p:sp>
      <p:sp>
        <p:nvSpPr>
          <p:cNvPr id="32" name="TextBox 32"/>
          <p:cNvSpPr txBox="1"/>
          <p:nvPr/>
        </p:nvSpPr>
        <p:spPr>
          <a:xfrm>
            <a:off x="4940887" y="4959272"/>
            <a:ext cx="3404271" cy="2216586"/>
          </a:xfrm>
          <a:prstGeom prst="rect">
            <a:avLst/>
          </a:prstGeom>
        </p:spPr>
        <p:txBody>
          <a:bodyPr lIns="0" tIns="0" rIns="0" bIns="0" rtlCol="0" anchor="t">
            <a:spAutoFit/>
          </a:bodyPr>
          <a:lstStyle/>
          <a:p>
            <a:pPr algn="l">
              <a:lnSpc>
                <a:spcPts val="2240"/>
              </a:lnSpc>
            </a:pPr>
            <a:r>
              <a:rPr lang="en-US" sz="1600">
                <a:solidFill>
                  <a:srgbClr val="FFFFFF"/>
                </a:solidFill>
                <a:latin typeface="Poppins"/>
                <a:ea typeface="Poppins"/>
                <a:cs typeface="Poppins"/>
                <a:sym typeface="Poppins"/>
              </a:rPr>
              <a:t>Fast domestic connecting manufacturers to regional shipping ports</a:t>
            </a:r>
          </a:p>
          <a:p>
            <a:pPr marL="345443" lvl="1" indent="-172721" algn="l">
              <a:lnSpc>
                <a:spcPts val="2240"/>
              </a:lnSpc>
              <a:buFont typeface="Arial"/>
              <a:buChar char="•"/>
            </a:pPr>
            <a:r>
              <a:rPr lang="en-US" sz="1600">
                <a:solidFill>
                  <a:srgbClr val="FFFFFF"/>
                </a:solidFill>
                <a:latin typeface="Poppins"/>
                <a:ea typeface="Poppins"/>
                <a:cs typeface="Poppins"/>
                <a:sym typeface="Poppins"/>
              </a:rPr>
              <a:t>Trailer Truck</a:t>
            </a:r>
          </a:p>
          <a:p>
            <a:pPr marL="345443" lvl="1" indent="-172721" algn="l">
              <a:lnSpc>
                <a:spcPts val="2240"/>
              </a:lnSpc>
              <a:buFont typeface="Arial"/>
              <a:buChar char="•"/>
            </a:pPr>
            <a:r>
              <a:rPr lang="en-US" sz="1600">
                <a:solidFill>
                  <a:srgbClr val="FFFFFF"/>
                </a:solidFill>
                <a:latin typeface="Poppins"/>
                <a:ea typeface="Poppins"/>
                <a:cs typeface="Poppins"/>
                <a:sym typeface="Poppins"/>
              </a:rPr>
              <a:t>Low Bed, Flat Bed</a:t>
            </a:r>
          </a:p>
          <a:p>
            <a:pPr marL="345443" lvl="1" indent="-172721" algn="l">
              <a:lnSpc>
                <a:spcPts val="2240"/>
              </a:lnSpc>
              <a:buFont typeface="Arial"/>
              <a:buChar char="•"/>
            </a:pPr>
            <a:r>
              <a:rPr lang="en-US" sz="1600">
                <a:solidFill>
                  <a:srgbClr val="FFFFFF"/>
                </a:solidFill>
                <a:latin typeface="Poppins"/>
                <a:ea typeface="Poppins"/>
                <a:cs typeface="Poppins"/>
                <a:sym typeface="Poppins"/>
              </a:rPr>
              <a:t>10 Wheels</a:t>
            </a:r>
          </a:p>
          <a:p>
            <a:pPr marL="345443" lvl="1" indent="-172721" algn="l">
              <a:lnSpc>
                <a:spcPts val="2240"/>
              </a:lnSpc>
              <a:buFont typeface="Arial"/>
              <a:buChar char="•"/>
            </a:pPr>
            <a:r>
              <a:rPr lang="en-US" sz="1600">
                <a:solidFill>
                  <a:srgbClr val="FFFFFF"/>
                </a:solidFill>
                <a:latin typeface="Poppins"/>
                <a:ea typeface="Poppins"/>
                <a:cs typeface="Poppins"/>
                <a:sym typeface="Poppins"/>
              </a:rPr>
              <a:t>6 Wheels</a:t>
            </a:r>
          </a:p>
          <a:p>
            <a:pPr marL="345443" lvl="1" indent="-172721" algn="l">
              <a:lnSpc>
                <a:spcPts val="2240"/>
              </a:lnSpc>
              <a:buFont typeface="Arial"/>
              <a:buChar char="•"/>
            </a:pPr>
            <a:r>
              <a:rPr lang="en-US" sz="1600">
                <a:solidFill>
                  <a:srgbClr val="FFFFFF"/>
                </a:solidFill>
                <a:latin typeface="Poppins"/>
                <a:ea typeface="Poppins"/>
                <a:cs typeface="Poppins"/>
                <a:sym typeface="Poppins"/>
              </a:rPr>
              <a:t>4 Wheels</a:t>
            </a:r>
          </a:p>
        </p:txBody>
      </p:sp>
      <p:sp>
        <p:nvSpPr>
          <p:cNvPr id="33" name="TextBox 33"/>
          <p:cNvSpPr txBox="1"/>
          <p:nvPr/>
        </p:nvSpPr>
        <p:spPr>
          <a:xfrm>
            <a:off x="13056187" y="4959272"/>
            <a:ext cx="3255884" cy="2216586"/>
          </a:xfrm>
          <a:prstGeom prst="rect">
            <a:avLst/>
          </a:prstGeom>
        </p:spPr>
        <p:txBody>
          <a:bodyPr lIns="0" tIns="0" rIns="0" bIns="0" rtlCol="0" anchor="t">
            <a:spAutoFit/>
          </a:bodyPr>
          <a:lstStyle/>
          <a:p>
            <a:pPr algn="l">
              <a:lnSpc>
                <a:spcPts val="2240"/>
              </a:lnSpc>
              <a:spcBef>
                <a:spcPct val="0"/>
              </a:spcBef>
            </a:pPr>
            <a:r>
              <a:rPr lang="en-US" sz="1600">
                <a:solidFill>
                  <a:srgbClr val="FFFFFF"/>
                </a:solidFill>
                <a:latin typeface="Poppins"/>
                <a:ea typeface="Poppins"/>
                <a:cs typeface="Poppins"/>
                <a:sym typeface="Poppins"/>
              </a:rPr>
              <a:t>Seamless and reliable cargo movement across international borders.</a:t>
            </a:r>
          </a:p>
          <a:p>
            <a:pPr marL="345443" lvl="1" indent="-172721" algn="l">
              <a:lnSpc>
                <a:spcPts val="2240"/>
              </a:lnSpc>
              <a:spcBef>
                <a:spcPct val="0"/>
              </a:spcBef>
              <a:buFont typeface="Arial"/>
              <a:buChar char="•"/>
            </a:pPr>
            <a:r>
              <a:rPr lang="en-US" sz="1600">
                <a:solidFill>
                  <a:srgbClr val="FFFFFF"/>
                </a:solidFill>
                <a:latin typeface="Poppins"/>
                <a:ea typeface="Poppins"/>
                <a:cs typeface="Poppins"/>
                <a:sym typeface="Poppins"/>
              </a:rPr>
              <a:t>China</a:t>
            </a:r>
          </a:p>
          <a:p>
            <a:pPr marL="345443" lvl="1" indent="-172721" algn="l">
              <a:lnSpc>
                <a:spcPts val="2240"/>
              </a:lnSpc>
              <a:spcBef>
                <a:spcPct val="0"/>
              </a:spcBef>
              <a:buFont typeface="Arial"/>
              <a:buChar char="•"/>
            </a:pPr>
            <a:r>
              <a:rPr lang="en-US" sz="1600">
                <a:solidFill>
                  <a:srgbClr val="FFFFFF"/>
                </a:solidFill>
                <a:latin typeface="Poppins"/>
                <a:ea typeface="Poppins"/>
                <a:cs typeface="Poppins"/>
                <a:sym typeface="Poppins"/>
              </a:rPr>
              <a:t>Malaysia</a:t>
            </a:r>
          </a:p>
          <a:p>
            <a:pPr marL="345443" lvl="1" indent="-172721" algn="l">
              <a:lnSpc>
                <a:spcPts val="2240"/>
              </a:lnSpc>
              <a:spcBef>
                <a:spcPct val="0"/>
              </a:spcBef>
              <a:buFont typeface="Arial"/>
              <a:buChar char="•"/>
            </a:pPr>
            <a:r>
              <a:rPr lang="en-US" sz="1600">
                <a:solidFill>
                  <a:srgbClr val="FFFFFF"/>
                </a:solidFill>
                <a:latin typeface="Poppins"/>
                <a:ea typeface="Poppins"/>
                <a:cs typeface="Poppins"/>
                <a:sym typeface="Poppins"/>
              </a:rPr>
              <a:t>Cambodia</a:t>
            </a:r>
          </a:p>
          <a:p>
            <a:pPr marL="345443" lvl="1" indent="-172721" algn="l">
              <a:lnSpc>
                <a:spcPts val="2240"/>
              </a:lnSpc>
              <a:spcBef>
                <a:spcPct val="0"/>
              </a:spcBef>
              <a:buFont typeface="Arial"/>
              <a:buChar char="•"/>
            </a:pPr>
            <a:r>
              <a:rPr lang="en-US" sz="1600">
                <a:solidFill>
                  <a:srgbClr val="FFFFFF"/>
                </a:solidFill>
                <a:latin typeface="Poppins"/>
                <a:ea typeface="Poppins"/>
                <a:cs typeface="Poppins"/>
                <a:sym typeface="Poppins"/>
              </a:rPr>
              <a:t>Laos</a:t>
            </a:r>
          </a:p>
          <a:p>
            <a:pPr marL="345443" lvl="1" indent="-172721" algn="l">
              <a:lnSpc>
                <a:spcPts val="2240"/>
              </a:lnSpc>
              <a:buFont typeface="Arial"/>
              <a:buChar char="•"/>
            </a:pPr>
            <a:r>
              <a:rPr lang="en-US" sz="1600">
                <a:solidFill>
                  <a:srgbClr val="FFFFFF"/>
                </a:solidFill>
                <a:latin typeface="Poppins"/>
                <a:ea typeface="Poppins"/>
                <a:cs typeface="Poppins"/>
                <a:sym typeface="Poppins"/>
              </a:rPr>
              <a:t>Myanmar</a:t>
            </a:r>
          </a:p>
        </p:txBody>
      </p:sp>
      <p:grpSp>
        <p:nvGrpSpPr>
          <p:cNvPr id="34" name="Group 34"/>
          <p:cNvGrpSpPr/>
          <p:nvPr/>
        </p:nvGrpSpPr>
        <p:grpSpPr>
          <a:xfrm>
            <a:off x="1464193" y="7219684"/>
            <a:ext cx="3158079" cy="2313928"/>
            <a:chOff x="0" y="0"/>
            <a:chExt cx="696609" cy="510406"/>
          </a:xfrm>
        </p:grpSpPr>
        <p:sp>
          <p:nvSpPr>
            <p:cNvPr id="35" name="Freeform 35"/>
            <p:cNvSpPr/>
            <p:nvPr/>
          </p:nvSpPr>
          <p:spPr>
            <a:xfrm>
              <a:off x="0" y="0"/>
              <a:ext cx="696609" cy="510406"/>
            </a:xfrm>
            <a:custGeom>
              <a:avLst/>
              <a:gdLst/>
              <a:ahLst/>
              <a:cxnLst/>
              <a:rect l="l" t="t" r="r" b="b"/>
              <a:pathLst>
                <a:path w="696609" h="510406">
                  <a:moveTo>
                    <a:pt x="71092" y="0"/>
                  </a:moveTo>
                  <a:lnTo>
                    <a:pt x="625516" y="0"/>
                  </a:lnTo>
                  <a:cubicBezTo>
                    <a:pt x="664779" y="0"/>
                    <a:pt x="696609" y="31829"/>
                    <a:pt x="696609" y="71092"/>
                  </a:cubicBezTo>
                  <a:lnTo>
                    <a:pt x="696609" y="439314"/>
                  </a:lnTo>
                  <a:cubicBezTo>
                    <a:pt x="696609" y="458168"/>
                    <a:pt x="689119" y="476251"/>
                    <a:pt x="675786" y="489584"/>
                  </a:cubicBezTo>
                  <a:cubicBezTo>
                    <a:pt x="662454" y="502916"/>
                    <a:pt x="644371" y="510406"/>
                    <a:pt x="625516" y="510406"/>
                  </a:cubicBezTo>
                  <a:lnTo>
                    <a:pt x="71092" y="510406"/>
                  </a:lnTo>
                  <a:cubicBezTo>
                    <a:pt x="31829" y="510406"/>
                    <a:pt x="0" y="478577"/>
                    <a:pt x="0" y="439314"/>
                  </a:cubicBezTo>
                  <a:lnTo>
                    <a:pt x="0" y="71092"/>
                  </a:lnTo>
                  <a:cubicBezTo>
                    <a:pt x="0" y="31829"/>
                    <a:pt x="31829" y="0"/>
                    <a:pt x="71092" y="0"/>
                  </a:cubicBezTo>
                  <a:close/>
                </a:path>
              </a:pathLst>
            </a:custGeom>
            <a:blipFill>
              <a:blip r:embed="rId7"/>
              <a:stretch>
                <a:fillRect l="-4918" r="-4918"/>
              </a:stretch>
            </a:blipFill>
          </p:spPr>
          <p:txBody>
            <a:bodyPr/>
            <a:lstStyle/>
            <a:p>
              <a:endParaRPr lang="en-US"/>
            </a:p>
          </p:txBody>
        </p:sp>
      </p:grpSp>
      <p:grpSp>
        <p:nvGrpSpPr>
          <p:cNvPr id="36" name="Group 36"/>
          <p:cNvGrpSpPr/>
          <p:nvPr/>
        </p:nvGrpSpPr>
        <p:grpSpPr>
          <a:xfrm>
            <a:off x="9579493" y="7219684"/>
            <a:ext cx="3158079" cy="2313928"/>
            <a:chOff x="0" y="0"/>
            <a:chExt cx="696609" cy="510406"/>
          </a:xfrm>
        </p:grpSpPr>
        <p:sp>
          <p:nvSpPr>
            <p:cNvPr id="37" name="Freeform 37"/>
            <p:cNvSpPr/>
            <p:nvPr/>
          </p:nvSpPr>
          <p:spPr>
            <a:xfrm>
              <a:off x="0" y="0"/>
              <a:ext cx="696609" cy="510406"/>
            </a:xfrm>
            <a:custGeom>
              <a:avLst/>
              <a:gdLst/>
              <a:ahLst/>
              <a:cxnLst/>
              <a:rect l="l" t="t" r="r" b="b"/>
              <a:pathLst>
                <a:path w="696609" h="510406">
                  <a:moveTo>
                    <a:pt x="71092" y="0"/>
                  </a:moveTo>
                  <a:lnTo>
                    <a:pt x="625516" y="0"/>
                  </a:lnTo>
                  <a:cubicBezTo>
                    <a:pt x="664779" y="0"/>
                    <a:pt x="696609" y="31829"/>
                    <a:pt x="696609" y="71092"/>
                  </a:cubicBezTo>
                  <a:lnTo>
                    <a:pt x="696609" y="439314"/>
                  </a:lnTo>
                  <a:cubicBezTo>
                    <a:pt x="696609" y="458168"/>
                    <a:pt x="689119" y="476251"/>
                    <a:pt x="675786" y="489584"/>
                  </a:cubicBezTo>
                  <a:cubicBezTo>
                    <a:pt x="662454" y="502916"/>
                    <a:pt x="644371" y="510406"/>
                    <a:pt x="625516" y="510406"/>
                  </a:cubicBezTo>
                  <a:lnTo>
                    <a:pt x="71092" y="510406"/>
                  </a:lnTo>
                  <a:cubicBezTo>
                    <a:pt x="31829" y="510406"/>
                    <a:pt x="0" y="478577"/>
                    <a:pt x="0" y="439314"/>
                  </a:cubicBezTo>
                  <a:lnTo>
                    <a:pt x="0" y="71092"/>
                  </a:lnTo>
                  <a:cubicBezTo>
                    <a:pt x="0" y="31829"/>
                    <a:pt x="31829" y="0"/>
                    <a:pt x="71092" y="0"/>
                  </a:cubicBezTo>
                  <a:close/>
                </a:path>
              </a:pathLst>
            </a:custGeom>
            <a:blipFill>
              <a:blip r:embed="rId8"/>
              <a:stretch>
                <a:fillRect l="-15129" r="-15129"/>
              </a:stretch>
            </a:blipFill>
          </p:spPr>
          <p:txBody>
            <a:bodyPr/>
            <a:lstStyle/>
            <a:p>
              <a:endParaRPr lang="en-US"/>
            </a:p>
          </p:txBody>
        </p:sp>
      </p:grpSp>
      <p:grpSp>
        <p:nvGrpSpPr>
          <p:cNvPr id="38" name="Group 38"/>
          <p:cNvGrpSpPr/>
          <p:nvPr/>
        </p:nvGrpSpPr>
        <p:grpSpPr>
          <a:xfrm>
            <a:off x="4395680" y="7379609"/>
            <a:ext cx="3255884" cy="508354"/>
            <a:chOff x="0" y="0"/>
            <a:chExt cx="857517" cy="133887"/>
          </a:xfrm>
        </p:grpSpPr>
        <p:sp>
          <p:nvSpPr>
            <p:cNvPr id="39" name="Freeform 39"/>
            <p:cNvSpPr/>
            <p:nvPr/>
          </p:nvSpPr>
          <p:spPr>
            <a:xfrm>
              <a:off x="0" y="0"/>
              <a:ext cx="857517" cy="133887"/>
            </a:xfrm>
            <a:custGeom>
              <a:avLst/>
              <a:gdLst/>
              <a:ahLst/>
              <a:cxnLst/>
              <a:rect l="l" t="t" r="r" b="b"/>
              <a:pathLst>
                <a:path w="857517" h="133887">
                  <a:moveTo>
                    <a:pt x="26156" y="0"/>
                  </a:moveTo>
                  <a:lnTo>
                    <a:pt x="831361" y="0"/>
                  </a:lnTo>
                  <a:cubicBezTo>
                    <a:pt x="845807" y="0"/>
                    <a:pt x="857517" y="11710"/>
                    <a:pt x="857517" y="26156"/>
                  </a:cubicBezTo>
                  <a:lnTo>
                    <a:pt x="857517" y="107731"/>
                  </a:lnTo>
                  <a:cubicBezTo>
                    <a:pt x="857517" y="122177"/>
                    <a:pt x="845807" y="133887"/>
                    <a:pt x="831361" y="133887"/>
                  </a:cubicBezTo>
                  <a:lnTo>
                    <a:pt x="26156" y="133887"/>
                  </a:lnTo>
                  <a:cubicBezTo>
                    <a:pt x="11710" y="133887"/>
                    <a:pt x="0" y="122177"/>
                    <a:pt x="0" y="107731"/>
                  </a:cubicBezTo>
                  <a:lnTo>
                    <a:pt x="0" y="26156"/>
                  </a:lnTo>
                  <a:cubicBezTo>
                    <a:pt x="0" y="11710"/>
                    <a:pt x="11710" y="0"/>
                    <a:pt x="26156"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40" name="TextBox 40"/>
            <p:cNvSpPr txBox="1"/>
            <p:nvPr/>
          </p:nvSpPr>
          <p:spPr>
            <a:xfrm>
              <a:off x="0" y="-38100"/>
              <a:ext cx="857517" cy="171987"/>
            </a:xfrm>
            <a:prstGeom prst="rect">
              <a:avLst/>
            </a:prstGeom>
          </p:spPr>
          <p:txBody>
            <a:bodyPr lIns="50800" tIns="50800" rIns="50800" bIns="50800" rtlCol="0" anchor="ctr"/>
            <a:lstStyle/>
            <a:p>
              <a:pPr algn="ctr">
                <a:lnSpc>
                  <a:spcPts val="2659"/>
                </a:lnSpc>
              </a:pPr>
              <a:endParaRPr/>
            </a:p>
          </p:txBody>
        </p:sp>
      </p:grpSp>
      <p:grpSp>
        <p:nvGrpSpPr>
          <p:cNvPr id="41" name="Group 41"/>
          <p:cNvGrpSpPr/>
          <p:nvPr/>
        </p:nvGrpSpPr>
        <p:grpSpPr>
          <a:xfrm>
            <a:off x="12493676" y="7379609"/>
            <a:ext cx="3637976" cy="508354"/>
            <a:chOff x="0" y="0"/>
            <a:chExt cx="958150" cy="133887"/>
          </a:xfrm>
        </p:grpSpPr>
        <p:sp>
          <p:nvSpPr>
            <p:cNvPr id="42" name="Freeform 42"/>
            <p:cNvSpPr/>
            <p:nvPr/>
          </p:nvSpPr>
          <p:spPr>
            <a:xfrm>
              <a:off x="0" y="0"/>
              <a:ext cx="958150" cy="133887"/>
            </a:xfrm>
            <a:custGeom>
              <a:avLst/>
              <a:gdLst/>
              <a:ahLst/>
              <a:cxnLst/>
              <a:rect l="l" t="t" r="r" b="b"/>
              <a:pathLst>
                <a:path w="958150" h="133887">
                  <a:moveTo>
                    <a:pt x="23409" y="0"/>
                  </a:moveTo>
                  <a:lnTo>
                    <a:pt x="934741" y="0"/>
                  </a:lnTo>
                  <a:cubicBezTo>
                    <a:pt x="947670" y="0"/>
                    <a:pt x="958150" y="10481"/>
                    <a:pt x="958150" y="23409"/>
                  </a:cubicBezTo>
                  <a:lnTo>
                    <a:pt x="958150" y="110478"/>
                  </a:lnTo>
                  <a:cubicBezTo>
                    <a:pt x="958150" y="123407"/>
                    <a:pt x="947670" y="133887"/>
                    <a:pt x="934741" y="133887"/>
                  </a:cubicBezTo>
                  <a:lnTo>
                    <a:pt x="23409" y="133887"/>
                  </a:lnTo>
                  <a:cubicBezTo>
                    <a:pt x="10481" y="133887"/>
                    <a:pt x="0" y="123407"/>
                    <a:pt x="0" y="110478"/>
                  </a:cubicBezTo>
                  <a:lnTo>
                    <a:pt x="0" y="23409"/>
                  </a:lnTo>
                  <a:cubicBezTo>
                    <a:pt x="0" y="10481"/>
                    <a:pt x="10481" y="0"/>
                    <a:pt x="23409"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43" name="TextBox 43"/>
            <p:cNvSpPr txBox="1"/>
            <p:nvPr/>
          </p:nvSpPr>
          <p:spPr>
            <a:xfrm>
              <a:off x="0" y="-38100"/>
              <a:ext cx="958150" cy="171987"/>
            </a:xfrm>
            <a:prstGeom prst="rect">
              <a:avLst/>
            </a:prstGeom>
          </p:spPr>
          <p:txBody>
            <a:bodyPr lIns="50800" tIns="50800" rIns="50800" bIns="50800" rtlCol="0" anchor="ctr"/>
            <a:lstStyle/>
            <a:p>
              <a:pPr algn="ctr">
                <a:lnSpc>
                  <a:spcPts val="2659"/>
                </a:lnSpc>
              </a:pPr>
              <a:endParaRPr/>
            </a:p>
          </p:txBody>
        </p:sp>
      </p:grpSp>
      <p:sp>
        <p:nvSpPr>
          <p:cNvPr id="44" name="TextBox 44"/>
          <p:cNvSpPr txBox="1"/>
          <p:nvPr/>
        </p:nvSpPr>
        <p:spPr>
          <a:xfrm>
            <a:off x="5127563" y="7405821"/>
            <a:ext cx="1940505" cy="398830"/>
          </a:xfrm>
          <a:prstGeom prst="rect">
            <a:avLst/>
          </a:prstGeom>
        </p:spPr>
        <p:txBody>
          <a:bodyPr lIns="0" tIns="0" rIns="0" bIns="0" rtlCol="0" anchor="t">
            <a:spAutoFit/>
          </a:bodyPr>
          <a:lstStyle/>
          <a:p>
            <a:pPr algn="l">
              <a:lnSpc>
                <a:spcPts val="3219"/>
              </a:lnSpc>
              <a:spcBef>
                <a:spcPct val="0"/>
              </a:spcBef>
            </a:pPr>
            <a:r>
              <a:rPr lang="en-US" sz="2299" b="1">
                <a:solidFill>
                  <a:srgbClr val="07193C"/>
                </a:solidFill>
                <a:latin typeface="Poppins Bold"/>
                <a:ea typeface="Poppins Bold"/>
                <a:cs typeface="Poppins Bold"/>
                <a:sym typeface="Poppins Bold"/>
              </a:rPr>
              <a:t>WAREHOUSE</a:t>
            </a:r>
          </a:p>
        </p:txBody>
      </p:sp>
      <p:sp>
        <p:nvSpPr>
          <p:cNvPr id="45" name="TextBox 45"/>
          <p:cNvSpPr txBox="1"/>
          <p:nvPr/>
        </p:nvSpPr>
        <p:spPr>
          <a:xfrm>
            <a:off x="12721605" y="7405821"/>
            <a:ext cx="3410048" cy="398830"/>
          </a:xfrm>
          <a:prstGeom prst="rect">
            <a:avLst/>
          </a:prstGeom>
        </p:spPr>
        <p:txBody>
          <a:bodyPr lIns="0" tIns="0" rIns="0" bIns="0" rtlCol="0" anchor="t">
            <a:spAutoFit/>
          </a:bodyPr>
          <a:lstStyle/>
          <a:p>
            <a:pPr algn="l">
              <a:lnSpc>
                <a:spcPts val="3219"/>
              </a:lnSpc>
              <a:spcBef>
                <a:spcPct val="0"/>
              </a:spcBef>
            </a:pPr>
            <a:r>
              <a:rPr lang="en-US" sz="2299" b="1">
                <a:solidFill>
                  <a:srgbClr val="07193C"/>
                </a:solidFill>
                <a:latin typeface="Poppins Bold"/>
                <a:ea typeface="Poppins Bold"/>
                <a:cs typeface="Poppins Bold"/>
                <a:sym typeface="Poppins Bold"/>
              </a:rPr>
              <a:t>PACKGING &amp; LASHING</a:t>
            </a:r>
          </a:p>
        </p:txBody>
      </p:sp>
      <p:sp>
        <p:nvSpPr>
          <p:cNvPr id="46" name="TextBox 46"/>
          <p:cNvSpPr txBox="1"/>
          <p:nvPr/>
        </p:nvSpPr>
        <p:spPr>
          <a:xfrm>
            <a:off x="4940887" y="7985576"/>
            <a:ext cx="3879983" cy="1664186"/>
          </a:xfrm>
          <a:prstGeom prst="rect">
            <a:avLst/>
          </a:prstGeom>
        </p:spPr>
        <p:txBody>
          <a:bodyPr lIns="0" tIns="0" rIns="0" bIns="0" rtlCol="0" anchor="t">
            <a:spAutoFit/>
          </a:bodyPr>
          <a:lstStyle/>
          <a:p>
            <a:pPr algn="l">
              <a:lnSpc>
                <a:spcPts val="2240"/>
              </a:lnSpc>
              <a:spcBef>
                <a:spcPct val="0"/>
              </a:spcBef>
            </a:pPr>
            <a:r>
              <a:rPr lang="en-US" sz="1600">
                <a:solidFill>
                  <a:srgbClr val="FFFFFF"/>
                </a:solidFill>
                <a:latin typeface="Poppins"/>
                <a:ea typeface="Poppins"/>
                <a:cs typeface="Poppins"/>
                <a:sym typeface="Poppins"/>
              </a:rPr>
              <a:t>Secure and flexible storage solutions including General Freezone services for efficient inventory and cargo management.</a:t>
            </a:r>
          </a:p>
          <a:p>
            <a:pPr marL="345443" lvl="1" indent="-172721" algn="l">
              <a:lnSpc>
                <a:spcPts val="2240"/>
              </a:lnSpc>
              <a:spcBef>
                <a:spcPct val="0"/>
              </a:spcBef>
              <a:buFont typeface="Arial"/>
              <a:buChar char="•"/>
            </a:pPr>
            <a:r>
              <a:rPr lang="en-US" sz="1600">
                <a:solidFill>
                  <a:srgbClr val="FFFFFF"/>
                </a:solidFill>
                <a:latin typeface="Poppins"/>
                <a:ea typeface="Poppins"/>
                <a:cs typeface="Poppins"/>
                <a:sym typeface="Poppins"/>
              </a:rPr>
              <a:t>Lat Krabang</a:t>
            </a:r>
          </a:p>
          <a:p>
            <a:pPr marL="345443" lvl="1" indent="-172721" algn="l">
              <a:lnSpc>
                <a:spcPts val="2240"/>
              </a:lnSpc>
              <a:buFont typeface="Arial"/>
              <a:buChar char="•"/>
            </a:pPr>
            <a:r>
              <a:rPr lang="en-US" sz="1600">
                <a:solidFill>
                  <a:srgbClr val="FFFFFF"/>
                </a:solidFill>
                <a:latin typeface="Poppins"/>
                <a:ea typeface="Poppins"/>
                <a:cs typeface="Poppins"/>
                <a:sym typeface="Poppins"/>
              </a:rPr>
              <a:t>Laem Chabang</a:t>
            </a:r>
          </a:p>
        </p:txBody>
      </p:sp>
      <p:sp>
        <p:nvSpPr>
          <p:cNvPr id="47" name="TextBox 47"/>
          <p:cNvSpPr txBox="1"/>
          <p:nvPr/>
        </p:nvSpPr>
        <p:spPr>
          <a:xfrm>
            <a:off x="13056187" y="7985576"/>
            <a:ext cx="3433290" cy="1664186"/>
          </a:xfrm>
          <a:prstGeom prst="rect">
            <a:avLst/>
          </a:prstGeom>
        </p:spPr>
        <p:txBody>
          <a:bodyPr lIns="0" tIns="0" rIns="0" bIns="0" rtlCol="0" anchor="t">
            <a:spAutoFit/>
          </a:bodyPr>
          <a:lstStyle/>
          <a:p>
            <a:pPr algn="l">
              <a:lnSpc>
                <a:spcPts val="2240"/>
              </a:lnSpc>
              <a:spcBef>
                <a:spcPct val="0"/>
              </a:spcBef>
            </a:pPr>
            <a:r>
              <a:rPr lang="en-US" sz="1600">
                <a:solidFill>
                  <a:srgbClr val="FFFFFF"/>
                </a:solidFill>
                <a:latin typeface="Poppins"/>
                <a:ea typeface="Poppins"/>
                <a:cs typeface="Poppins"/>
                <a:sym typeface="Poppins"/>
              </a:rPr>
              <a:t>Secure cargo packing and lashing to ensure safe handling and transportation.</a:t>
            </a:r>
          </a:p>
          <a:p>
            <a:pPr marL="345443" lvl="1" indent="-172721" algn="l">
              <a:lnSpc>
                <a:spcPts val="2240"/>
              </a:lnSpc>
              <a:spcBef>
                <a:spcPct val="0"/>
              </a:spcBef>
              <a:buFont typeface="Arial"/>
              <a:buChar char="•"/>
            </a:pPr>
            <a:r>
              <a:rPr lang="en-US" sz="1600">
                <a:solidFill>
                  <a:srgbClr val="FFFFFF"/>
                </a:solidFill>
                <a:latin typeface="Poppins"/>
                <a:ea typeface="Poppins"/>
                <a:cs typeface="Poppins"/>
                <a:sym typeface="Poppins"/>
              </a:rPr>
              <a:t>Packing</a:t>
            </a:r>
          </a:p>
          <a:p>
            <a:pPr marL="345443" lvl="1" indent="-172721" algn="l">
              <a:lnSpc>
                <a:spcPts val="2240"/>
              </a:lnSpc>
              <a:spcBef>
                <a:spcPct val="0"/>
              </a:spcBef>
              <a:buFont typeface="Arial"/>
              <a:buChar char="•"/>
            </a:pPr>
            <a:r>
              <a:rPr lang="en-US" sz="1600">
                <a:solidFill>
                  <a:srgbClr val="FFFFFF"/>
                </a:solidFill>
                <a:latin typeface="Poppins"/>
                <a:ea typeface="Poppins"/>
                <a:cs typeface="Poppins"/>
                <a:sym typeface="Poppins"/>
              </a:rPr>
              <a:t>Lashing Vehicles &amp; Motorcycle</a:t>
            </a:r>
          </a:p>
          <a:p>
            <a:pPr algn="l">
              <a:lnSpc>
                <a:spcPts val="2240"/>
              </a:lnSpc>
            </a:pPr>
            <a:endParaRPr lang="en-US" sz="1600">
              <a:solidFill>
                <a:srgbClr val="FFFFFF"/>
              </a:solidFill>
              <a:latin typeface="Poppins"/>
              <a:ea typeface="Poppins"/>
              <a:cs typeface="Poppins"/>
              <a:sym typeface="Poppins"/>
            </a:endParaRPr>
          </a:p>
        </p:txBody>
      </p:sp>
      <p:sp>
        <p:nvSpPr>
          <p:cNvPr id="48" name="AutoShape 48"/>
          <p:cNvSpPr/>
          <p:nvPr/>
        </p:nvSpPr>
        <p:spPr>
          <a:xfrm flipV="1">
            <a:off x="-734403" y="563362"/>
            <a:ext cx="16071528" cy="29705"/>
          </a:xfrm>
          <a:prstGeom prst="line">
            <a:avLst/>
          </a:prstGeom>
          <a:ln w="38100" cap="flat">
            <a:solidFill>
              <a:srgbClr val="F2B40E"/>
            </a:solidFill>
            <a:prstDash val="solid"/>
            <a:headEnd type="none" w="sm" len="sm"/>
            <a:tailEnd type="none" w="sm" len="sm"/>
          </a:ln>
        </p:spPr>
        <p:txBody>
          <a:bodyPr/>
          <a:lstStyle/>
          <a:p>
            <a:endParaRPr lang="en-US"/>
          </a:p>
        </p:txBody>
      </p:sp>
      <p:sp>
        <p:nvSpPr>
          <p:cNvPr id="49" name="AutoShape 49"/>
          <p:cNvSpPr/>
          <p:nvPr/>
        </p:nvSpPr>
        <p:spPr>
          <a:xfrm>
            <a:off x="3076684" y="9811687"/>
            <a:ext cx="15211316" cy="0"/>
          </a:xfrm>
          <a:prstGeom prst="line">
            <a:avLst/>
          </a:prstGeom>
          <a:ln w="38100" cap="flat">
            <a:solidFill>
              <a:srgbClr val="F2B40E"/>
            </a:solidFill>
            <a:prstDash val="solid"/>
            <a:headEnd type="none" w="sm" len="sm"/>
            <a:tailEnd type="none" w="sm" len="sm"/>
          </a:ln>
        </p:spPr>
        <p:txBody>
          <a:bodyPr/>
          <a:lstStyle/>
          <a:p>
            <a:endParaRPr lang="en-US"/>
          </a:p>
        </p:txBody>
      </p:sp>
      <p:sp>
        <p:nvSpPr>
          <p:cNvPr id="50" name="TextBox 50"/>
          <p:cNvSpPr txBox="1"/>
          <p:nvPr/>
        </p:nvSpPr>
        <p:spPr>
          <a:xfrm>
            <a:off x="-54474" y="9650257"/>
            <a:ext cx="3293034" cy="294284"/>
          </a:xfrm>
          <a:prstGeom prst="rect">
            <a:avLst/>
          </a:prstGeom>
        </p:spPr>
        <p:txBody>
          <a:bodyPr lIns="0" tIns="0" rIns="0" bIns="0" rtlCol="0" anchor="t">
            <a:spAutoFit/>
          </a:bodyPr>
          <a:lstStyle/>
          <a:p>
            <a:pPr algn="ctr">
              <a:lnSpc>
                <a:spcPts val="2261"/>
              </a:lnSpc>
              <a:spcBef>
                <a:spcPct val="0"/>
              </a:spcBef>
            </a:pPr>
            <a:r>
              <a:rPr lang="en-US" sz="1753" spc="-96">
                <a:solidFill>
                  <a:srgbClr val="F2B40E"/>
                </a:solidFill>
                <a:latin typeface="Poppins"/>
                <a:ea typeface="Poppins"/>
                <a:cs typeface="Poppins"/>
                <a:sym typeface="Poppins"/>
              </a:rPr>
              <a:t>WWW.KNSPLUS-LOGS.COM</a:t>
            </a:r>
          </a:p>
        </p:txBody>
      </p:sp>
      <p:sp>
        <p:nvSpPr>
          <p:cNvPr id="51" name="TextBox 51"/>
          <p:cNvSpPr txBox="1"/>
          <p:nvPr/>
        </p:nvSpPr>
        <p:spPr>
          <a:xfrm>
            <a:off x="14585283" y="525262"/>
            <a:ext cx="2926158" cy="200660"/>
          </a:xfrm>
          <a:prstGeom prst="rect">
            <a:avLst/>
          </a:prstGeom>
        </p:spPr>
        <p:txBody>
          <a:bodyPr lIns="0" tIns="0" rIns="0" bIns="0" rtlCol="0" anchor="t">
            <a:spAutoFit/>
          </a:bodyPr>
          <a:lstStyle/>
          <a:p>
            <a:pPr algn="ctr">
              <a:lnSpc>
                <a:spcPts val="1540"/>
              </a:lnSpc>
            </a:pPr>
            <a:r>
              <a:rPr lang="en-US" sz="1100" b="1">
                <a:solidFill>
                  <a:srgbClr val="B8C6D9"/>
                </a:solidFill>
                <a:latin typeface="Poppins Semi-Bold"/>
                <a:ea typeface="Poppins Semi-Bold"/>
                <a:cs typeface="Poppins Semi-Bold"/>
                <a:sym typeface="Poppins Semi-Bold"/>
              </a:rPr>
              <a:t>We Build Trust</a:t>
            </a:r>
          </a:p>
        </p:txBody>
      </p:sp>
      <p:sp>
        <p:nvSpPr>
          <p:cNvPr id="52" name="Freeform 52"/>
          <p:cNvSpPr/>
          <p:nvPr/>
        </p:nvSpPr>
        <p:spPr>
          <a:xfrm>
            <a:off x="16358842" y="319265"/>
            <a:ext cx="1767678" cy="990600"/>
          </a:xfrm>
          <a:custGeom>
            <a:avLst/>
            <a:gdLst/>
            <a:ahLst/>
            <a:cxnLst/>
            <a:rect l="l" t="t" r="r" b="b"/>
            <a:pathLst>
              <a:path w="1767678" h="990600">
                <a:moveTo>
                  <a:pt x="0" y="0"/>
                </a:moveTo>
                <a:lnTo>
                  <a:pt x="1767678" y="0"/>
                </a:lnTo>
                <a:lnTo>
                  <a:pt x="1767678" y="990600"/>
                </a:lnTo>
                <a:lnTo>
                  <a:pt x="0" y="990600"/>
                </a:lnTo>
                <a:lnTo>
                  <a:pt x="0" y="0"/>
                </a:lnTo>
                <a:close/>
              </a:path>
            </a:pathLst>
          </a:custGeom>
          <a:blipFill>
            <a:blip r:embed="rId9"/>
            <a:stretch>
              <a:fillRect l="-1939" t="-12160" r="-2483" b="-19439"/>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0" y="0"/>
            <a:ext cx="18288000" cy="10694920"/>
            <a:chOff x="0" y="0"/>
            <a:chExt cx="4816593" cy="2816769"/>
          </a:xfrm>
        </p:grpSpPr>
        <p:sp>
          <p:nvSpPr>
            <p:cNvPr id="4" name="Freeform 4"/>
            <p:cNvSpPr/>
            <p:nvPr/>
          </p:nvSpPr>
          <p:spPr>
            <a:xfrm>
              <a:off x="0" y="0"/>
              <a:ext cx="4816592" cy="2816769"/>
            </a:xfrm>
            <a:custGeom>
              <a:avLst/>
              <a:gdLst/>
              <a:ahLst/>
              <a:cxnLst/>
              <a:rect l="l" t="t" r="r" b="b"/>
              <a:pathLst>
                <a:path w="4816592" h="2816769">
                  <a:moveTo>
                    <a:pt x="0" y="0"/>
                  </a:moveTo>
                  <a:lnTo>
                    <a:pt x="4816592" y="0"/>
                  </a:lnTo>
                  <a:lnTo>
                    <a:pt x="4816592" y="2816769"/>
                  </a:lnTo>
                  <a:lnTo>
                    <a:pt x="0" y="2816769"/>
                  </a:lnTo>
                  <a:close/>
                </a:path>
              </a:pathLst>
            </a:custGeom>
            <a:solidFill>
              <a:srgbClr val="051025">
                <a:alpha val="40000"/>
              </a:srgbClr>
            </a:solidFill>
          </p:spPr>
          <p:txBody>
            <a:bodyPr/>
            <a:lstStyle/>
            <a:p>
              <a:endParaRPr lang="en-US"/>
            </a:p>
          </p:txBody>
        </p:sp>
        <p:sp>
          <p:nvSpPr>
            <p:cNvPr id="5" name="TextBox 5"/>
            <p:cNvSpPr txBox="1"/>
            <p:nvPr/>
          </p:nvSpPr>
          <p:spPr>
            <a:xfrm>
              <a:off x="0" y="-28575"/>
              <a:ext cx="4816593" cy="2845344"/>
            </a:xfrm>
            <a:prstGeom prst="rect">
              <a:avLst/>
            </a:prstGeom>
          </p:spPr>
          <p:txBody>
            <a:bodyPr lIns="50800" tIns="50800" rIns="50800" bIns="50800" rtlCol="0" anchor="ctr"/>
            <a:lstStyle/>
            <a:p>
              <a:pPr algn="ctr">
                <a:lnSpc>
                  <a:spcPts val="2261"/>
                </a:lnSpc>
              </a:pPr>
              <a:endParaRPr/>
            </a:p>
          </p:txBody>
        </p:sp>
      </p:grpSp>
      <p:grpSp>
        <p:nvGrpSpPr>
          <p:cNvPr id="6" name="Group 6"/>
          <p:cNvGrpSpPr/>
          <p:nvPr/>
        </p:nvGrpSpPr>
        <p:grpSpPr>
          <a:xfrm>
            <a:off x="-226206" y="4244518"/>
            <a:ext cx="10105804" cy="940034"/>
            <a:chOff x="0" y="0"/>
            <a:chExt cx="2661611" cy="247581"/>
          </a:xfrm>
        </p:grpSpPr>
        <p:sp>
          <p:nvSpPr>
            <p:cNvPr id="7" name="Freeform 7"/>
            <p:cNvSpPr/>
            <p:nvPr/>
          </p:nvSpPr>
          <p:spPr>
            <a:xfrm>
              <a:off x="0" y="0"/>
              <a:ext cx="2661611" cy="247581"/>
            </a:xfrm>
            <a:custGeom>
              <a:avLst/>
              <a:gdLst/>
              <a:ahLst/>
              <a:cxnLst/>
              <a:rect l="l" t="t" r="r" b="b"/>
              <a:pathLst>
                <a:path w="2661611" h="247581">
                  <a:moveTo>
                    <a:pt x="0" y="0"/>
                  </a:moveTo>
                  <a:lnTo>
                    <a:pt x="2661611" y="0"/>
                  </a:lnTo>
                  <a:lnTo>
                    <a:pt x="2661611" y="247581"/>
                  </a:lnTo>
                  <a:lnTo>
                    <a:pt x="0" y="247581"/>
                  </a:lnTo>
                  <a:close/>
                </a:path>
              </a:pathLst>
            </a:custGeom>
            <a:solidFill>
              <a:srgbClr val="051025"/>
            </a:solidFill>
          </p:spPr>
          <p:txBody>
            <a:bodyPr/>
            <a:lstStyle/>
            <a:p>
              <a:endParaRPr lang="en-US"/>
            </a:p>
          </p:txBody>
        </p:sp>
        <p:sp>
          <p:nvSpPr>
            <p:cNvPr id="8" name="TextBox 8"/>
            <p:cNvSpPr txBox="1"/>
            <p:nvPr/>
          </p:nvSpPr>
          <p:spPr>
            <a:xfrm>
              <a:off x="0" y="19050"/>
              <a:ext cx="2661611" cy="228531"/>
            </a:xfrm>
            <a:prstGeom prst="rect">
              <a:avLst/>
            </a:prstGeom>
          </p:spPr>
          <p:txBody>
            <a:bodyPr lIns="50800" tIns="50800" rIns="50800" bIns="50800" rtlCol="0" anchor="ctr"/>
            <a:lstStyle/>
            <a:p>
              <a:pPr algn="ctr">
                <a:lnSpc>
                  <a:spcPts val="2530"/>
                </a:lnSpc>
              </a:pPr>
              <a:endParaRPr/>
            </a:p>
          </p:txBody>
        </p:sp>
      </p:grpSp>
      <p:grpSp>
        <p:nvGrpSpPr>
          <p:cNvPr id="9" name="Group 9"/>
          <p:cNvGrpSpPr/>
          <p:nvPr/>
        </p:nvGrpSpPr>
        <p:grpSpPr>
          <a:xfrm>
            <a:off x="1028700" y="5775101"/>
            <a:ext cx="6767281" cy="3598623"/>
            <a:chOff x="0" y="0"/>
            <a:chExt cx="1048429" cy="557521"/>
          </a:xfrm>
        </p:grpSpPr>
        <p:sp>
          <p:nvSpPr>
            <p:cNvPr id="10" name="Freeform 10"/>
            <p:cNvSpPr/>
            <p:nvPr/>
          </p:nvSpPr>
          <p:spPr>
            <a:xfrm>
              <a:off x="0" y="0"/>
              <a:ext cx="1048429" cy="557521"/>
            </a:xfrm>
            <a:custGeom>
              <a:avLst/>
              <a:gdLst/>
              <a:ahLst/>
              <a:cxnLst/>
              <a:rect l="l" t="t" r="r" b="b"/>
              <a:pathLst>
                <a:path w="1048429" h="557521">
                  <a:moveTo>
                    <a:pt x="0" y="0"/>
                  </a:moveTo>
                  <a:lnTo>
                    <a:pt x="1048429" y="0"/>
                  </a:lnTo>
                  <a:lnTo>
                    <a:pt x="1048429" y="557521"/>
                  </a:lnTo>
                  <a:lnTo>
                    <a:pt x="0" y="557521"/>
                  </a:lnTo>
                  <a:close/>
                </a:path>
              </a:pathLst>
            </a:custGeom>
            <a:blipFill>
              <a:blip r:embed="rId3"/>
              <a:stretch>
                <a:fillRect t="-12527" b="-12527"/>
              </a:stretch>
            </a:blipFill>
          </p:spPr>
          <p:txBody>
            <a:bodyPr/>
            <a:lstStyle/>
            <a:p>
              <a:endParaRPr lang="en-US"/>
            </a:p>
          </p:txBody>
        </p:sp>
      </p:grpSp>
      <p:sp>
        <p:nvSpPr>
          <p:cNvPr id="11" name="Freeform 11"/>
          <p:cNvSpPr/>
          <p:nvPr/>
        </p:nvSpPr>
        <p:spPr>
          <a:xfrm>
            <a:off x="11428038" y="3581766"/>
            <a:ext cx="775240" cy="833592"/>
          </a:xfrm>
          <a:custGeom>
            <a:avLst/>
            <a:gdLst/>
            <a:ahLst/>
            <a:cxnLst/>
            <a:rect l="l" t="t" r="r" b="b"/>
            <a:pathLst>
              <a:path w="775240" h="833592">
                <a:moveTo>
                  <a:pt x="0" y="0"/>
                </a:moveTo>
                <a:lnTo>
                  <a:pt x="775241" y="0"/>
                </a:lnTo>
                <a:lnTo>
                  <a:pt x="775241" y="833591"/>
                </a:lnTo>
                <a:lnTo>
                  <a:pt x="0" y="83359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12"/>
          <p:cNvSpPr/>
          <p:nvPr/>
        </p:nvSpPr>
        <p:spPr>
          <a:xfrm>
            <a:off x="11372427" y="2156084"/>
            <a:ext cx="830852" cy="830852"/>
          </a:xfrm>
          <a:custGeom>
            <a:avLst/>
            <a:gdLst/>
            <a:ahLst/>
            <a:cxnLst/>
            <a:rect l="l" t="t" r="r" b="b"/>
            <a:pathLst>
              <a:path w="830852" h="830852">
                <a:moveTo>
                  <a:pt x="0" y="0"/>
                </a:moveTo>
                <a:lnTo>
                  <a:pt x="830852" y="0"/>
                </a:lnTo>
                <a:lnTo>
                  <a:pt x="830852" y="830852"/>
                </a:lnTo>
                <a:lnTo>
                  <a:pt x="0" y="83085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14585283" y="525262"/>
            <a:ext cx="2926158" cy="200660"/>
          </a:xfrm>
          <a:prstGeom prst="rect">
            <a:avLst/>
          </a:prstGeom>
        </p:spPr>
        <p:txBody>
          <a:bodyPr lIns="0" tIns="0" rIns="0" bIns="0" rtlCol="0" anchor="t">
            <a:spAutoFit/>
          </a:bodyPr>
          <a:lstStyle/>
          <a:p>
            <a:pPr algn="ctr">
              <a:lnSpc>
                <a:spcPts val="1540"/>
              </a:lnSpc>
            </a:pPr>
            <a:r>
              <a:rPr lang="en-US" sz="1100" b="1">
                <a:solidFill>
                  <a:srgbClr val="B8C6D9"/>
                </a:solidFill>
                <a:latin typeface="Poppins Semi-Bold"/>
                <a:ea typeface="Poppins Semi-Bold"/>
                <a:cs typeface="Poppins Semi-Bold"/>
                <a:sym typeface="Poppins Semi-Bold"/>
              </a:rPr>
              <a:t>We Build Trust</a:t>
            </a:r>
          </a:p>
        </p:txBody>
      </p:sp>
      <p:sp>
        <p:nvSpPr>
          <p:cNvPr id="14" name="Freeform 14"/>
          <p:cNvSpPr/>
          <p:nvPr/>
        </p:nvSpPr>
        <p:spPr>
          <a:xfrm>
            <a:off x="16358842" y="319265"/>
            <a:ext cx="1767678" cy="990600"/>
          </a:xfrm>
          <a:custGeom>
            <a:avLst/>
            <a:gdLst/>
            <a:ahLst/>
            <a:cxnLst/>
            <a:rect l="l" t="t" r="r" b="b"/>
            <a:pathLst>
              <a:path w="1767678" h="990600">
                <a:moveTo>
                  <a:pt x="0" y="0"/>
                </a:moveTo>
                <a:lnTo>
                  <a:pt x="1767678" y="0"/>
                </a:lnTo>
                <a:lnTo>
                  <a:pt x="1767678" y="990600"/>
                </a:lnTo>
                <a:lnTo>
                  <a:pt x="0" y="990600"/>
                </a:lnTo>
                <a:lnTo>
                  <a:pt x="0" y="0"/>
                </a:lnTo>
                <a:close/>
              </a:path>
            </a:pathLst>
          </a:custGeom>
          <a:blipFill>
            <a:blip r:embed="rId6"/>
            <a:stretch>
              <a:fillRect l="-1939" t="-12160" r="-2483" b="-19439"/>
            </a:stretch>
          </a:blipFill>
        </p:spPr>
        <p:txBody>
          <a:bodyPr/>
          <a:lstStyle/>
          <a:p>
            <a:endParaRPr lang="en-US"/>
          </a:p>
        </p:txBody>
      </p:sp>
      <p:sp>
        <p:nvSpPr>
          <p:cNvPr id="15" name="AutoShape 15"/>
          <p:cNvSpPr/>
          <p:nvPr/>
        </p:nvSpPr>
        <p:spPr>
          <a:xfrm>
            <a:off x="3143359" y="725921"/>
            <a:ext cx="11840239" cy="0"/>
          </a:xfrm>
          <a:prstGeom prst="line">
            <a:avLst/>
          </a:prstGeom>
          <a:ln w="38100" cap="flat">
            <a:solidFill>
              <a:srgbClr val="F2B40E"/>
            </a:solidFill>
            <a:prstDash val="solid"/>
            <a:headEnd type="none" w="sm" len="sm"/>
            <a:tailEnd type="none" w="sm" len="sm"/>
          </a:ln>
        </p:spPr>
        <p:txBody>
          <a:bodyPr/>
          <a:lstStyle/>
          <a:p>
            <a:endParaRPr lang="en-US"/>
          </a:p>
        </p:txBody>
      </p:sp>
      <p:sp>
        <p:nvSpPr>
          <p:cNvPr id="16" name="TextBox 16"/>
          <p:cNvSpPr txBox="1"/>
          <p:nvPr/>
        </p:nvSpPr>
        <p:spPr>
          <a:xfrm>
            <a:off x="1193997" y="2368966"/>
            <a:ext cx="7950003" cy="2606575"/>
          </a:xfrm>
          <a:prstGeom prst="rect">
            <a:avLst/>
          </a:prstGeom>
        </p:spPr>
        <p:txBody>
          <a:bodyPr lIns="0" tIns="0" rIns="0" bIns="0" rtlCol="0" anchor="t">
            <a:spAutoFit/>
          </a:bodyPr>
          <a:lstStyle/>
          <a:p>
            <a:pPr algn="l">
              <a:lnSpc>
                <a:spcPts val="9999"/>
              </a:lnSpc>
            </a:pPr>
            <a:r>
              <a:rPr lang="en-US" sz="9999" b="1" spc="-349">
                <a:solidFill>
                  <a:srgbClr val="F2B40E"/>
                </a:solidFill>
                <a:latin typeface="Barlow Condensed Bold"/>
                <a:ea typeface="Barlow Condensed Bold"/>
                <a:cs typeface="Barlow Condensed Bold"/>
                <a:sym typeface="Barlow Condensed Bold"/>
              </a:rPr>
              <a:t>CUSTOMS</a:t>
            </a:r>
          </a:p>
          <a:p>
            <a:pPr algn="l">
              <a:lnSpc>
                <a:spcPts val="9999"/>
              </a:lnSpc>
            </a:pPr>
            <a:r>
              <a:rPr lang="en-US" sz="9999" b="1" spc="-349">
                <a:solidFill>
                  <a:srgbClr val="F4D788"/>
                </a:solidFill>
                <a:latin typeface="Barlow Condensed Bold"/>
                <a:ea typeface="Barlow Condensed Bold"/>
                <a:cs typeface="Barlow Condensed Bold"/>
                <a:sym typeface="Barlow Condensed Bold"/>
              </a:rPr>
              <a:t>BROKER</a:t>
            </a:r>
          </a:p>
        </p:txBody>
      </p:sp>
      <p:sp>
        <p:nvSpPr>
          <p:cNvPr id="17" name="TextBox 17"/>
          <p:cNvSpPr txBox="1"/>
          <p:nvPr/>
        </p:nvSpPr>
        <p:spPr>
          <a:xfrm>
            <a:off x="12492271" y="2588106"/>
            <a:ext cx="3869876" cy="398829"/>
          </a:xfrm>
          <a:prstGeom prst="rect">
            <a:avLst/>
          </a:prstGeom>
        </p:spPr>
        <p:txBody>
          <a:bodyPr lIns="0" tIns="0" rIns="0" bIns="0" rtlCol="0" anchor="t">
            <a:spAutoFit/>
          </a:bodyPr>
          <a:lstStyle/>
          <a:p>
            <a:pPr algn="l">
              <a:lnSpc>
                <a:spcPts val="3220"/>
              </a:lnSpc>
            </a:pPr>
            <a:r>
              <a:rPr lang="en-US" sz="2300" b="1">
                <a:gradFill>
                  <a:gsLst>
                    <a:gs pos="0">
                      <a:srgbClr val="F8E2AE">
                        <a:alpha val="100000"/>
                      </a:srgbClr>
                    </a:gs>
                    <a:gs pos="50000">
                      <a:srgbClr val="F2B40E">
                        <a:alpha val="100000"/>
                      </a:srgbClr>
                    </a:gs>
                    <a:gs pos="100000">
                      <a:srgbClr val="FCF0B6">
                        <a:alpha val="100000"/>
                      </a:srgbClr>
                    </a:gs>
                  </a:gsLst>
                  <a:lin ang="2700000"/>
                </a:gradFill>
                <a:latin typeface="Poppins Bold"/>
                <a:ea typeface="Poppins Bold"/>
                <a:cs typeface="Poppins Bold"/>
                <a:sym typeface="Poppins Bold"/>
              </a:rPr>
              <a:t>CUSTOMS CLEARANCE</a:t>
            </a:r>
          </a:p>
        </p:txBody>
      </p:sp>
      <p:sp>
        <p:nvSpPr>
          <p:cNvPr id="18" name="TextBox 18"/>
          <p:cNvSpPr txBox="1"/>
          <p:nvPr/>
        </p:nvSpPr>
        <p:spPr>
          <a:xfrm>
            <a:off x="12492271" y="4016528"/>
            <a:ext cx="3869876" cy="398829"/>
          </a:xfrm>
          <a:prstGeom prst="rect">
            <a:avLst/>
          </a:prstGeom>
        </p:spPr>
        <p:txBody>
          <a:bodyPr lIns="0" tIns="0" rIns="0" bIns="0" rtlCol="0" anchor="t">
            <a:spAutoFit/>
          </a:bodyPr>
          <a:lstStyle/>
          <a:p>
            <a:pPr algn="l">
              <a:lnSpc>
                <a:spcPts val="3220"/>
              </a:lnSpc>
            </a:pPr>
            <a:r>
              <a:rPr lang="en-US" sz="2300" b="1">
                <a:gradFill>
                  <a:gsLst>
                    <a:gs pos="0">
                      <a:srgbClr val="F8E2AE">
                        <a:alpha val="100000"/>
                      </a:srgbClr>
                    </a:gs>
                    <a:gs pos="50000">
                      <a:srgbClr val="F2B40E">
                        <a:alpha val="100000"/>
                      </a:srgbClr>
                    </a:gs>
                    <a:gs pos="100000">
                      <a:srgbClr val="FCF0B6">
                        <a:alpha val="100000"/>
                      </a:srgbClr>
                    </a:gs>
                  </a:gsLst>
                  <a:lin ang="2700000"/>
                </a:gradFill>
                <a:latin typeface="Poppins Bold"/>
                <a:ea typeface="Poppins Bold"/>
                <a:cs typeface="Poppins Bold"/>
                <a:sym typeface="Poppins Bold"/>
              </a:rPr>
              <a:t>CUSTOMS SPECIALIST</a:t>
            </a:r>
          </a:p>
        </p:txBody>
      </p:sp>
      <p:sp>
        <p:nvSpPr>
          <p:cNvPr id="19" name="TextBox 19"/>
          <p:cNvSpPr txBox="1"/>
          <p:nvPr/>
        </p:nvSpPr>
        <p:spPr>
          <a:xfrm>
            <a:off x="8174540" y="5905265"/>
            <a:ext cx="9453145" cy="3468459"/>
          </a:xfrm>
          <a:prstGeom prst="rect">
            <a:avLst/>
          </a:prstGeom>
        </p:spPr>
        <p:txBody>
          <a:bodyPr lIns="0" tIns="0" rIns="0" bIns="0" rtlCol="0" anchor="t">
            <a:spAutoFit/>
          </a:bodyPr>
          <a:lstStyle/>
          <a:p>
            <a:pPr marL="388620" lvl="1" indent="-194310" algn="l">
              <a:lnSpc>
                <a:spcPts val="2520"/>
              </a:lnSpc>
              <a:buFont typeface="Arial"/>
              <a:buChar char="•"/>
            </a:pPr>
            <a:r>
              <a:rPr lang="en-US" sz="1800" b="1">
                <a:solidFill>
                  <a:srgbClr val="F2B40E"/>
                </a:solidFill>
                <a:latin typeface="Poppins Bold"/>
                <a:ea typeface="Poppins Bold"/>
                <a:cs typeface="Poppins Bold"/>
                <a:sym typeface="Poppins Bold"/>
              </a:rPr>
              <a:t>Customs Declaration</a:t>
            </a:r>
            <a:r>
              <a:rPr lang="en-US" sz="1800">
                <a:solidFill>
                  <a:srgbClr val="F2B40E"/>
                </a:solidFill>
                <a:latin typeface="Poppins"/>
                <a:ea typeface="Poppins"/>
                <a:cs typeface="Poppins"/>
                <a:sym typeface="Poppins"/>
              </a:rPr>
              <a:t> </a:t>
            </a:r>
            <a:r>
              <a:rPr lang="en-US" sz="1800">
                <a:solidFill>
                  <a:srgbClr val="E9E9E9"/>
                </a:solidFill>
                <a:latin typeface="Poppins"/>
                <a:ea typeface="Poppins"/>
                <a:cs typeface="Poppins"/>
                <a:sym typeface="Poppins"/>
              </a:rPr>
              <a:t>Prepare and submit import/export declarations.</a:t>
            </a:r>
          </a:p>
          <a:p>
            <a:pPr marL="388620" lvl="1" indent="-194310" algn="l">
              <a:lnSpc>
                <a:spcPts val="2520"/>
              </a:lnSpc>
              <a:buFont typeface="Arial"/>
              <a:buChar char="•"/>
            </a:pPr>
            <a:r>
              <a:rPr lang="en-US" sz="1800" b="1">
                <a:solidFill>
                  <a:srgbClr val="F2B40E"/>
                </a:solidFill>
                <a:latin typeface="Poppins Bold"/>
                <a:ea typeface="Poppins Bold"/>
                <a:cs typeface="Poppins Bold"/>
                <a:sym typeface="Poppins Bold"/>
              </a:rPr>
              <a:t>HS Code Classification</a:t>
            </a:r>
            <a:r>
              <a:rPr lang="en-US" sz="1800">
                <a:solidFill>
                  <a:srgbClr val="F2B40E"/>
                </a:solidFill>
                <a:latin typeface="Poppins"/>
                <a:ea typeface="Poppins"/>
                <a:cs typeface="Poppins"/>
                <a:sym typeface="Poppins"/>
              </a:rPr>
              <a:t> </a:t>
            </a:r>
            <a:r>
              <a:rPr lang="en-US" sz="1800">
                <a:solidFill>
                  <a:srgbClr val="E9E9E9"/>
                </a:solidFill>
                <a:latin typeface="Poppins"/>
                <a:ea typeface="Poppins"/>
                <a:cs typeface="Poppins"/>
                <a:sym typeface="Poppins"/>
              </a:rPr>
              <a:t>Verify product classification and duty rates.</a:t>
            </a:r>
          </a:p>
          <a:p>
            <a:pPr marL="388620" lvl="1" indent="-194310" algn="l">
              <a:lnSpc>
                <a:spcPts val="2520"/>
              </a:lnSpc>
              <a:buFont typeface="Arial"/>
              <a:buChar char="•"/>
            </a:pPr>
            <a:r>
              <a:rPr lang="en-US" sz="1800" b="1">
                <a:solidFill>
                  <a:srgbClr val="F2B40E"/>
                </a:solidFill>
                <a:latin typeface="Poppins Bold"/>
                <a:ea typeface="Poppins Bold"/>
                <a:cs typeface="Poppins Bold"/>
                <a:sym typeface="Poppins Bold"/>
              </a:rPr>
              <a:t>Duty &amp; Tax Management</a:t>
            </a:r>
            <a:r>
              <a:rPr lang="en-US" sz="1800">
                <a:solidFill>
                  <a:srgbClr val="F2B40E"/>
                </a:solidFill>
                <a:latin typeface="Poppins"/>
                <a:ea typeface="Poppins"/>
                <a:cs typeface="Poppins"/>
                <a:sym typeface="Poppins"/>
              </a:rPr>
              <a:t> </a:t>
            </a:r>
            <a:r>
              <a:rPr lang="en-US" sz="1800">
                <a:solidFill>
                  <a:srgbClr val="E9E9E9"/>
                </a:solidFill>
                <a:latin typeface="Poppins"/>
                <a:ea typeface="Poppins"/>
                <a:cs typeface="Poppins"/>
                <a:sym typeface="Poppins"/>
              </a:rPr>
              <a:t>Calculate and check customs duties, VAT, and taxes.</a:t>
            </a:r>
          </a:p>
          <a:p>
            <a:pPr marL="388620" lvl="1" indent="-194310" algn="l">
              <a:lnSpc>
                <a:spcPts val="2520"/>
              </a:lnSpc>
              <a:buFont typeface="Arial"/>
              <a:buChar char="•"/>
            </a:pPr>
            <a:r>
              <a:rPr lang="en-US" sz="1800" b="1">
                <a:solidFill>
                  <a:srgbClr val="F2B40E"/>
                </a:solidFill>
                <a:latin typeface="Poppins Bold"/>
                <a:ea typeface="Poppins Bold"/>
                <a:cs typeface="Poppins Bold"/>
                <a:sym typeface="Poppins Bold"/>
              </a:rPr>
              <a:t>Tax Privilege Verification</a:t>
            </a:r>
            <a:r>
              <a:rPr lang="en-US" sz="1800">
                <a:solidFill>
                  <a:srgbClr val="F2B40E"/>
                </a:solidFill>
                <a:latin typeface="Poppins"/>
                <a:ea typeface="Poppins"/>
                <a:cs typeface="Poppins"/>
                <a:sym typeface="Poppins"/>
              </a:rPr>
              <a:t> </a:t>
            </a:r>
            <a:r>
              <a:rPr lang="en-US" sz="1800">
                <a:solidFill>
                  <a:srgbClr val="E9E9E9"/>
                </a:solidFill>
                <a:latin typeface="Poppins"/>
                <a:ea typeface="Poppins"/>
                <a:cs typeface="Poppins"/>
                <a:sym typeface="Poppins"/>
              </a:rPr>
              <a:t>FTA, BOI, Free Zone, and duty exemptions.</a:t>
            </a:r>
          </a:p>
          <a:p>
            <a:pPr marL="388620" lvl="1" indent="-194310" algn="l">
              <a:lnSpc>
                <a:spcPts val="2520"/>
              </a:lnSpc>
              <a:buFont typeface="Arial"/>
              <a:buChar char="•"/>
            </a:pPr>
            <a:r>
              <a:rPr lang="en-US" sz="1800" b="1">
                <a:solidFill>
                  <a:srgbClr val="F2B40E"/>
                </a:solidFill>
                <a:latin typeface="Poppins Bold"/>
                <a:ea typeface="Poppins Bold"/>
                <a:cs typeface="Poppins Bold"/>
                <a:sym typeface="Poppins Bold"/>
              </a:rPr>
              <a:t>Import License &amp; Compliance</a:t>
            </a:r>
            <a:r>
              <a:rPr lang="en-US" sz="1800">
                <a:solidFill>
                  <a:srgbClr val="F2B40E"/>
                </a:solidFill>
                <a:latin typeface="Poppins"/>
                <a:ea typeface="Poppins"/>
                <a:cs typeface="Poppins"/>
                <a:sym typeface="Poppins"/>
              </a:rPr>
              <a:t> </a:t>
            </a:r>
            <a:r>
              <a:rPr lang="en-US" sz="1800">
                <a:solidFill>
                  <a:srgbClr val="E9E9E9"/>
                </a:solidFill>
                <a:latin typeface="Poppins"/>
                <a:ea typeface="Poppins"/>
                <a:cs typeface="Poppins"/>
                <a:sym typeface="Poppins"/>
              </a:rPr>
              <a:t>Check required permits and regulations.</a:t>
            </a:r>
          </a:p>
          <a:p>
            <a:pPr marL="388620" lvl="1" indent="-194310" algn="l">
              <a:lnSpc>
                <a:spcPts val="2520"/>
              </a:lnSpc>
              <a:buFont typeface="Arial"/>
              <a:buChar char="•"/>
            </a:pPr>
            <a:r>
              <a:rPr lang="en-US" sz="1800" b="1">
                <a:solidFill>
                  <a:srgbClr val="F2B40E"/>
                </a:solidFill>
                <a:latin typeface="Poppins Bold"/>
                <a:ea typeface="Poppins Bold"/>
                <a:cs typeface="Poppins Bold"/>
                <a:sym typeface="Poppins Bold"/>
              </a:rPr>
              <a:t>Customs Coordination </a:t>
            </a:r>
            <a:r>
              <a:rPr lang="en-US" sz="1800">
                <a:solidFill>
                  <a:srgbClr val="E9E9E9"/>
                </a:solidFill>
                <a:latin typeface="Poppins"/>
                <a:ea typeface="Poppins"/>
                <a:cs typeface="Poppins"/>
                <a:sym typeface="Poppins"/>
              </a:rPr>
              <a:t>Liaise with Customs authorities and handle inspections.</a:t>
            </a:r>
          </a:p>
          <a:p>
            <a:pPr marL="388620" lvl="1" indent="-194310" algn="l">
              <a:lnSpc>
                <a:spcPts val="2520"/>
              </a:lnSpc>
              <a:buFont typeface="Arial"/>
              <a:buChar char="•"/>
            </a:pPr>
            <a:r>
              <a:rPr lang="en-US" sz="1800" b="1">
                <a:solidFill>
                  <a:srgbClr val="F2B40E"/>
                </a:solidFill>
                <a:latin typeface="Poppins Bold"/>
                <a:ea typeface="Poppins Bold"/>
                <a:cs typeface="Poppins Bold"/>
                <a:sym typeface="Poppins Bold"/>
              </a:rPr>
              <a:t>Customs Consultation</a:t>
            </a:r>
            <a:r>
              <a:rPr lang="en-US" sz="1800">
                <a:solidFill>
                  <a:srgbClr val="F2B40E"/>
                </a:solidFill>
                <a:latin typeface="Poppins"/>
                <a:ea typeface="Poppins"/>
                <a:cs typeface="Poppins"/>
                <a:sym typeface="Poppins"/>
              </a:rPr>
              <a:t> </a:t>
            </a:r>
            <a:r>
              <a:rPr lang="en-US" sz="1800">
                <a:solidFill>
                  <a:srgbClr val="E9E9E9"/>
                </a:solidFill>
                <a:latin typeface="Poppins"/>
                <a:ea typeface="Poppins"/>
                <a:cs typeface="Poppins"/>
                <a:sym typeface="Poppins"/>
              </a:rPr>
              <a:t>Advise on documentation, Incoterms, and import/export procedures.</a:t>
            </a:r>
          </a:p>
          <a:p>
            <a:pPr marL="388620" lvl="1" indent="-194310" algn="l">
              <a:lnSpc>
                <a:spcPts val="2520"/>
              </a:lnSpc>
              <a:buFont typeface="Arial"/>
              <a:buChar char="•"/>
            </a:pPr>
            <a:r>
              <a:rPr lang="en-US" sz="1800" b="1">
                <a:solidFill>
                  <a:srgbClr val="F2B40E"/>
                </a:solidFill>
                <a:latin typeface="Poppins Bold"/>
                <a:ea typeface="Poppins Bold"/>
                <a:cs typeface="Poppins Bold"/>
                <a:sym typeface="Poppins Bold"/>
              </a:rPr>
              <a:t>Post-Clearance Support</a:t>
            </a:r>
            <a:r>
              <a:rPr lang="en-US" sz="1800">
                <a:solidFill>
                  <a:srgbClr val="F2B40E"/>
                </a:solidFill>
                <a:latin typeface="Poppins"/>
                <a:ea typeface="Poppins"/>
                <a:cs typeface="Poppins"/>
                <a:sym typeface="Poppins"/>
              </a:rPr>
              <a:t> </a:t>
            </a:r>
            <a:r>
              <a:rPr lang="en-US" sz="1800">
                <a:solidFill>
                  <a:srgbClr val="E9E9E9"/>
                </a:solidFill>
                <a:latin typeface="Poppins"/>
                <a:ea typeface="Poppins"/>
                <a:cs typeface="Poppins"/>
                <a:sym typeface="Poppins"/>
              </a:rPr>
              <a:t>Handle amendments, duty refunds, additional payments, and customs issues.</a:t>
            </a:r>
          </a:p>
          <a:p>
            <a:pPr algn="l">
              <a:lnSpc>
                <a:spcPts val="2520"/>
              </a:lnSpc>
            </a:pPr>
            <a:endParaRPr lang="en-US" sz="1800">
              <a:solidFill>
                <a:srgbClr val="E9E9E9"/>
              </a:solidFill>
              <a:latin typeface="Poppins"/>
              <a:ea typeface="Poppins"/>
              <a:cs typeface="Poppins"/>
              <a:sym typeface="Poppins"/>
            </a:endParaRPr>
          </a:p>
        </p:txBody>
      </p:sp>
      <p:sp>
        <p:nvSpPr>
          <p:cNvPr id="20" name="TextBox 20"/>
          <p:cNvSpPr txBox="1"/>
          <p:nvPr/>
        </p:nvSpPr>
        <p:spPr>
          <a:xfrm>
            <a:off x="-54474" y="564492"/>
            <a:ext cx="3293034" cy="294284"/>
          </a:xfrm>
          <a:prstGeom prst="rect">
            <a:avLst/>
          </a:prstGeom>
        </p:spPr>
        <p:txBody>
          <a:bodyPr lIns="0" tIns="0" rIns="0" bIns="0" rtlCol="0" anchor="t">
            <a:spAutoFit/>
          </a:bodyPr>
          <a:lstStyle/>
          <a:p>
            <a:pPr algn="ctr">
              <a:lnSpc>
                <a:spcPts val="2261"/>
              </a:lnSpc>
              <a:spcBef>
                <a:spcPct val="0"/>
              </a:spcBef>
            </a:pPr>
            <a:r>
              <a:rPr lang="en-US" sz="1753" spc="-96">
                <a:solidFill>
                  <a:srgbClr val="F2B40E"/>
                </a:solidFill>
                <a:latin typeface="Poppins"/>
                <a:ea typeface="Poppins"/>
                <a:cs typeface="Poppins"/>
                <a:sym typeface="Poppins"/>
              </a:rPr>
              <a:t>WWW.KNSPLUS-LOGS.COM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0" y="0"/>
            <a:ext cx="18288000" cy="10694920"/>
            <a:chOff x="0" y="0"/>
            <a:chExt cx="4816593" cy="2816769"/>
          </a:xfrm>
        </p:grpSpPr>
        <p:sp>
          <p:nvSpPr>
            <p:cNvPr id="4" name="Freeform 4"/>
            <p:cNvSpPr/>
            <p:nvPr/>
          </p:nvSpPr>
          <p:spPr>
            <a:xfrm>
              <a:off x="0" y="0"/>
              <a:ext cx="4816592" cy="2816769"/>
            </a:xfrm>
            <a:custGeom>
              <a:avLst/>
              <a:gdLst/>
              <a:ahLst/>
              <a:cxnLst/>
              <a:rect l="l" t="t" r="r" b="b"/>
              <a:pathLst>
                <a:path w="4816592" h="2816769">
                  <a:moveTo>
                    <a:pt x="0" y="0"/>
                  </a:moveTo>
                  <a:lnTo>
                    <a:pt x="4816592" y="0"/>
                  </a:lnTo>
                  <a:lnTo>
                    <a:pt x="4816592" y="2816769"/>
                  </a:lnTo>
                  <a:lnTo>
                    <a:pt x="0" y="2816769"/>
                  </a:lnTo>
                  <a:close/>
                </a:path>
              </a:pathLst>
            </a:custGeom>
            <a:solidFill>
              <a:srgbClr val="051025">
                <a:alpha val="40000"/>
              </a:srgbClr>
            </a:solidFill>
          </p:spPr>
          <p:txBody>
            <a:bodyPr/>
            <a:lstStyle/>
            <a:p>
              <a:endParaRPr lang="en-US"/>
            </a:p>
          </p:txBody>
        </p:sp>
        <p:sp>
          <p:nvSpPr>
            <p:cNvPr id="5" name="TextBox 5"/>
            <p:cNvSpPr txBox="1"/>
            <p:nvPr/>
          </p:nvSpPr>
          <p:spPr>
            <a:xfrm>
              <a:off x="0" y="-28575"/>
              <a:ext cx="4816593" cy="2845344"/>
            </a:xfrm>
            <a:prstGeom prst="rect">
              <a:avLst/>
            </a:prstGeom>
          </p:spPr>
          <p:txBody>
            <a:bodyPr lIns="50800" tIns="50800" rIns="50800" bIns="50800" rtlCol="0" anchor="ctr"/>
            <a:lstStyle/>
            <a:p>
              <a:pPr algn="ctr">
                <a:lnSpc>
                  <a:spcPts val="2261"/>
                </a:lnSpc>
              </a:pPr>
              <a:endParaRPr/>
            </a:p>
          </p:txBody>
        </p:sp>
      </p:grpSp>
      <p:grpSp>
        <p:nvGrpSpPr>
          <p:cNvPr id="6" name="Group 6"/>
          <p:cNvGrpSpPr/>
          <p:nvPr/>
        </p:nvGrpSpPr>
        <p:grpSpPr>
          <a:xfrm rot="-5400000">
            <a:off x="8807965" y="806965"/>
            <a:ext cx="672070" cy="18288000"/>
            <a:chOff x="0" y="0"/>
            <a:chExt cx="177006" cy="4816593"/>
          </a:xfrm>
        </p:grpSpPr>
        <p:sp>
          <p:nvSpPr>
            <p:cNvPr id="7" name="Freeform 7"/>
            <p:cNvSpPr/>
            <p:nvPr/>
          </p:nvSpPr>
          <p:spPr>
            <a:xfrm>
              <a:off x="0" y="0"/>
              <a:ext cx="177006" cy="4816592"/>
            </a:xfrm>
            <a:custGeom>
              <a:avLst/>
              <a:gdLst/>
              <a:ahLst/>
              <a:cxnLst/>
              <a:rect l="l" t="t" r="r" b="b"/>
              <a:pathLst>
                <a:path w="177006" h="4816592">
                  <a:moveTo>
                    <a:pt x="0" y="0"/>
                  </a:moveTo>
                  <a:lnTo>
                    <a:pt x="177006" y="0"/>
                  </a:lnTo>
                  <a:lnTo>
                    <a:pt x="177006" y="4816592"/>
                  </a:lnTo>
                  <a:lnTo>
                    <a:pt x="0" y="4816592"/>
                  </a:lnTo>
                  <a:close/>
                </a:path>
              </a:pathLst>
            </a:custGeom>
            <a:solidFill>
              <a:srgbClr val="F2B40E"/>
            </a:solidFill>
          </p:spPr>
          <p:txBody>
            <a:bodyPr/>
            <a:lstStyle/>
            <a:p>
              <a:endParaRPr lang="en-US"/>
            </a:p>
          </p:txBody>
        </p:sp>
        <p:sp>
          <p:nvSpPr>
            <p:cNvPr id="8" name="TextBox 8"/>
            <p:cNvSpPr txBox="1"/>
            <p:nvPr/>
          </p:nvSpPr>
          <p:spPr>
            <a:xfrm>
              <a:off x="0" y="-28575"/>
              <a:ext cx="177006" cy="4845168"/>
            </a:xfrm>
            <a:prstGeom prst="rect">
              <a:avLst/>
            </a:prstGeom>
          </p:spPr>
          <p:txBody>
            <a:bodyPr lIns="50800" tIns="50800" rIns="50800" bIns="50800" rtlCol="0" anchor="ctr"/>
            <a:lstStyle/>
            <a:p>
              <a:pPr algn="ctr">
                <a:lnSpc>
                  <a:spcPts val="2261"/>
                </a:lnSpc>
              </a:pPr>
              <a:endParaRPr/>
            </a:p>
          </p:txBody>
        </p:sp>
      </p:grpSp>
      <p:grpSp>
        <p:nvGrpSpPr>
          <p:cNvPr id="9" name="Group 9"/>
          <p:cNvGrpSpPr/>
          <p:nvPr/>
        </p:nvGrpSpPr>
        <p:grpSpPr>
          <a:xfrm>
            <a:off x="1028700" y="6485379"/>
            <a:ext cx="3321850" cy="2044445"/>
            <a:chOff x="0" y="0"/>
            <a:chExt cx="890396" cy="547998"/>
          </a:xfrm>
        </p:grpSpPr>
        <p:sp>
          <p:nvSpPr>
            <p:cNvPr id="10" name="Freeform 10"/>
            <p:cNvSpPr/>
            <p:nvPr/>
          </p:nvSpPr>
          <p:spPr>
            <a:xfrm>
              <a:off x="0" y="0"/>
              <a:ext cx="890396" cy="547998"/>
            </a:xfrm>
            <a:custGeom>
              <a:avLst/>
              <a:gdLst/>
              <a:ahLst/>
              <a:cxnLst/>
              <a:rect l="l" t="t" r="r" b="b"/>
              <a:pathLst>
                <a:path w="890396" h="547998">
                  <a:moveTo>
                    <a:pt x="60596" y="0"/>
                  </a:moveTo>
                  <a:lnTo>
                    <a:pt x="829801" y="0"/>
                  </a:lnTo>
                  <a:cubicBezTo>
                    <a:pt x="845872" y="0"/>
                    <a:pt x="861284" y="6384"/>
                    <a:pt x="872648" y="17748"/>
                  </a:cubicBezTo>
                  <a:cubicBezTo>
                    <a:pt x="884012" y="29112"/>
                    <a:pt x="890396" y="44525"/>
                    <a:pt x="890396" y="60596"/>
                  </a:cubicBezTo>
                  <a:lnTo>
                    <a:pt x="890396" y="487402"/>
                  </a:lnTo>
                  <a:cubicBezTo>
                    <a:pt x="890396" y="520868"/>
                    <a:pt x="863267" y="547998"/>
                    <a:pt x="829801" y="547998"/>
                  </a:cubicBezTo>
                  <a:lnTo>
                    <a:pt x="60596" y="547998"/>
                  </a:lnTo>
                  <a:cubicBezTo>
                    <a:pt x="27130" y="547998"/>
                    <a:pt x="0" y="520868"/>
                    <a:pt x="0" y="487402"/>
                  </a:cubicBezTo>
                  <a:lnTo>
                    <a:pt x="0" y="60596"/>
                  </a:lnTo>
                  <a:cubicBezTo>
                    <a:pt x="0" y="27130"/>
                    <a:pt x="27130" y="0"/>
                    <a:pt x="60596" y="0"/>
                  </a:cubicBezTo>
                  <a:close/>
                </a:path>
              </a:pathLst>
            </a:custGeom>
            <a:blipFill>
              <a:blip r:embed="rId3"/>
              <a:stretch>
                <a:fillRect t="-10856" b="-10856"/>
              </a:stretch>
            </a:blipFill>
          </p:spPr>
          <p:txBody>
            <a:bodyPr/>
            <a:lstStyle/>
            <a:p>
              <a:endParaRPr lang="en-US"/>
            </a:p>
          </p:txBody>
        </p:sp>
      </p:grpSp>
      <p:grpSp>
        <p:nvGrpSpPr>
          <p:cNvPr id="11" name="Group 11"/>
          <p:cNvGrpSpPr/>
          <p:nvPr/>
        </p:nvGrpSpPr>
        <p:grpSpPr>
          <a:xfrm>
            <a:off x="9006750" y="1430556"/>
            <a:ext cx="8331174" cy="2143367"/>
            <a:chOff x="0" y="0"/>
            <a:chExt cx="1421509" cy="365713"/>
          </a:xfrm>
        </p:grpSpPr>
        <p:sp>
          <p:nvSpPr>
            <p:cNvPr id="12" name="Freeform 12"/>
            <p:cNvSpPr/>
            <p:nvPr/>
          </p:nvSpPr>
          <p:spPr>
            <a:xfrm>
              <a:off x="0" y="0"/>
              <a:ext cx="1421509" cy="365713"/>
            </a:xfrm>
            <a:custGeom>
              <a:avLst/>
              <a:gdLst/>
              <a:ahLst/>
              <a:cxnLst/>
              <a:rect l="l" t="t" r="r" b="b"/>
              <a:pathLst>
                <a:path w="1421509" h="365713">
                  <a:moveTo>
                    <a:pt x="17656" y="0"/>
                  </a:moveTo>
                  <a:lnTo>
                    <a:pt x="1403853" y="0"/>
                  </a:lnTo>
                  <a:cubicBezTo>
                    <a:pt x="1408536" y="0"/>
                    <a:pt x="1413027" y="1860"/>
                    <a:pt x="1416338" y="5171"/>
                  </a:cubicBezTo>
                  <a:cubicBezTo>
                    <a:pt x="1419649" y="8483"/>
                    <a:pt x="1421509" y="12973"/>
                    <a:pt x="1421509" y="17656"/>
                  </a:cubicBezTo>
                  <a:lnTo>
                    <a:pt x="1421509" y="348057"/>
                  </a:lnTo>
                  <a:cubicBezTo>
                    <a:pt x="1421509" y="357808"/>
                    <a:pt x="1413604" y="365713"/>
                    <a:pt x="1403853" y="365713"/>
                  </a:cubicBezTo>
                  <a:lnTo>
                    <a:pt x="17656" y="365713"/>
                  </a:lnTo>
                  <a:cubicBezTo>
                    <a:pt x="7905" y="365713"/>
                    <a:pt x="0" y="357808"/>
                    <a:pt x="0" y="348057"/>
                  </a:cubicBezTo>
                  <a:lnTo>
                    <a:pt x="0" y="17656"/>
                  </a:lnTo>
                  <a:cubicBezTo>
                    <a:pt x="0" y="7905"/>
                    <a:pt x="7905" y="0"/>
                    <a:pt x="17656"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13" name="TextBox 13"/>
            <p:cNvSpPr txBox="1"/>
            <p:nvPr/>
          </p:nvSpPr>
          <p:spPr>
            <a:xfrm>
              <a:off x="0" y="9525"/>
              <a:ext cx="1421509" cy="356188"/>
            </a:xfrm>
            <a:prstGeom prst="rect">
              <a:avLst/>
            </a:prstGeom>
          </p:spPr>
          <p:txBody>
            <a:bodyPr lIns="50800" tIns="50800" rIns="50800" bIns="50800" rtlCol="0" anchor="ctr"/>
            <a:lstStyle/>
            <a:p>
              <a:pPr algn="ctr">
                <a:lnSpc>
                  <a:spcPts val="2921"/>
                </a:lnSpc>
              </a:pPr>
              <a:endParaRPr/>
            </a:p>
          </p:txBody>
        </p:sp>
      </p:grpSp>
      <p:grpSp>
        <p:nvGrpSpPr>
          <p:cNvPr id="14" name="Group 14"/>
          <p:cNvGrpSpPr/>
          <p:nvPr/>
        </p:nvGrpSpPr>
        <p:grpSpPr>
          <a:xfrm>
            <a:off x="9006750" y="4071817"/>
            <a:ext cx="8331174" cy="2143367"/>
            <a:chOff x="0" y="0"/>
            <a:chExt cx="1421509" cy="365713"/>
          </a:xfrm>
        </p:grpSpPr>
        <p:sp>
          <p:nvSpPr>
            <p:cNvPr id="15" name="Freeform 15"/>
            <p:cNvSpPr/>
            <p:nvPr/>
          </p:nvSpPr>
          <p:spPr>
            <a:xfrm>
              <a:off x="0" y="0"/>
              <a:ext cx="1421509" cy="365713"/>
            </a:xfrm>
            <a:custGeom>
              <a:avLst/>
              <a:gdLst/>
              <a:ahLst/>
              <a:cxnLst/>
              <a:rect l="l" t="t" r="r" b="b"/>
              <a:pathLst>
                <a:path w="1421509" h="365713">
                  <a:moveTo>
                    <a:pt x="17656" y="0"/>
                  </a:moveTo>
                  <a:lnTo>
                    <a:pt x="1403853" y="0"/>
                  </a:lnTo>
                  <a:cubicBezTo>
                    <a:pt x="1408536" y="0"/>
                    <a:pt x="1413027" y="1860"/>
                    <a:pt x="1416338" y="5171"/>
                  </a:cubicBezTo>
                  <a:cubicBezTo>
                    <a:pt x="1419649" y="8483"/>
                    <a:pt x="1421509" y="12973"/>
                    <a:pt x="1421509" y="17656"/>
                  </a:cubicBezTo>
                  <a:lnTo>
                    <a:pt x="1421509" y="348057"/>
                  </a:lnTo>
                  <a:cubicBezTo>
                    <a:pt x="1421509" y="357808"/>
                    <a:pt x="1413604" y="365713"/>
                    <a:pt x="1403853" y="365713"/>
                  </a:cubicBezTo>
                  <a:lnTo>
                    <a:pt x="17656" y="365713"/>
                  </a:lnTo>
                  <a:cubicBezTo>
                    <a:pt x="7905" y="365713"/>
                    <a:pt x="0" y="357808"/>
                    <a:pt x="0" y="348057"/>
                  </a:cubicBezTo>
                  <a:lnTo>
                    <a:pt x="0" y="17656"/>
                  </a:lnTo>
                  <a:cubicBezTo>
                    <a:pt x="0" y="7905"/>
                    <a:pt x="7905" y="0"/>
                    <a:pt x="17656"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16" name="TextBox 16"/>
            <p:cNvSpPr txBox="1"/>
            <p:nvPr/>
          </p:nvSpPr>
          <p:spPr>
            <a:xfrm>
              <a:off x="0" y="9525"/>
              <a:ext cx="1421509" cy="356188"/>
            </a:xfrm>
            <a:prstGeom prst="rect">
              <a:avLst/>
            </a:prstGeom>
          </p:spPr>
          <p:txBody>
            <a:bodyPr lIns="50800" tIns="50800" rIns="50800" bIns="50800" rtlCol="0" anchor="ctr"/>
            <a:lstStyle/>
            <a:p>
              <a:pPr algn="ctr">
                <a:lnSpc>
                  <a:spcPts val="2921"/>
                </a:lnSpc>
              </a:pPr>
              <a:endParaRPr/>
            </a:p>
          </p:txBody>
        </p:sp>
      </p:grpSp>
      <p:grpSp>
        <p:nvGrpSpPr>
          <p:cNvPr id="17" name="Group 17"/>
          <p:cNvGrpSpPr/>
          <p:nvPr/>
        </p:nvGrpSpPr>
        <p:grpSpPr>
          <a:xfrm>
            <a:off x="9006750" y="6713077"/>
            <a:ext cx="8331174" cy="2143367"/>
            <a:chOff x="0" y="0"/>
            <a:chExt cx="1421509" cy="365713"/>
          </a:xfrm>
        </p:grpSpPr>
        <p:sp>
          <p:nvSpPr>
            <p:cNvPr id="18" name="Freeform 18"/>
            <p:cNvSpPr/>
            <p:nvPr/>
          </p:nvSpPr>
          <p:spPr>
            <a:xfrm>
              <a:off x="0" y="0"/>
              <a:ext cx="1421509" cy="365713"/>
            </a:xfrm>
            <a:custGeom>
              <a:avLst/>
              <a:gdLst/>
              <a:ahLst/>
              <a:cxnLst/>
              <a:rect l="l" t="t" r="r" b="b"/>
              <a:pathLst>
                <a:path w="1421509" h="365713">
                  <a:moveTo>
                    <a:pt x="17656" y="0"/>
                  </a:moveTo>
                  <a:lnTo>
                    <a:pt x="1403853" y="0"/>
                  </a:lnTo>
                  <a:cubicBezTo>
                    <a:pt x="1408536" y="0"/>
                    <a:pt x="1413027" y="1860"/>
                    <a:pt x="1416338" y="5171"/>
                  </a:cubicBezTo>
                  <a:cubicBezTo>
                    <a:pt x="1419649" y="8483"/>
                    <a:pt x="1421509" y="12973"/>
                    <a:pt x="1421509" y="17656"/>
                  </a:cubicBezTo>
                  <a:lnTo>
                    <a:pt x="1421509" y="348057"/>
                  </a:lnTo>
                  <a:cubicBezTo>
                    <a:pt x="1421509" y="357808"/>
                    <a:pt x="1413604" y="365713"/>
                    <a:pt x="1403853" y="365713"/>
                  </a:cubicBezTo>
                  <a:lnTo>
                    <a:pt x="17656" y="365713"/>
                  </a:lnTo>
                  <a:cubicBezTo>
                    <a:pt x="7905" y="365713"/>
                    <a:pt x="0" y="357808"/>
                    <a:pt x="0" y="348057"/>
                  </a:cubicBezTo>
                  <a:lnTo>
                    <a:pt x="0" y="17656"/>
                  </a:lnTo>
                  <a:cubicBezTo>
                    <a:pt x="0" y="7905"/>
                    <a:pt x="7905" y="0"/>
                    <a:pt x="17656" y="0"/>
                  </a:cubicBez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19" name="TextBox 19"/>
            <p:cNvSpPr txBox="1"/>
            <p:nvPr/>
          </p:nvSpPr>
          <p:spPr>
            <a:xfrm>
              <a:off x="0" y="9525"/>
              <a:ext cx="1421509" cy="356188"/>
            </a:xfrm>
            <a:prstGeom prst="rect">
              <a:avLst/>
            </a:prstGeom>
          </p:spPr>
          <p:txBody>
            <a:bodyPr lIns="50800" tIns="50800" rIns="50800" bIns="50800" rtlCol="0" anchor="ctr"/>
            <a:lstStyle/>
            <a:p>
              <a:pPr algn="ctr">
                <a:lnSpc>
                  <a:spcPts val="2921"/>
                </a:lnSpc>
              </a:pPr>
              <a:endParaRPr/>
            </a:p>
          </p:txBody>
        </p:sp>
      </p:grpSp>
      <p:sp>
        <p:nvSpPr>
          <p:cNvPr id="20" name="Freeform 20"/>
          <p:cNvSpPr/>
          <p:nvPr/>
        </p:nvSpPr>
        <p:spPr>
          <a:xfrm>
            <a:off x="9390947" y="1808613"/>
            <a:ext cx="1601445" cy="1387251"/>
          </a:xfrm>
          <a:custGeom>
            <a:avLst/>
            <a:gdLst/>
            <a:ahLst/>
            <a:cxnLst/>
            <a:rect l="l" t="t" r="r" b="b"/>
            <a:pathLst>
              <a:path w="1601445" h="1387251">
                <a:moveTo>
                  <a:pt x="0" y="0"/>
                </a:moveTo>
                <a:lnTo>
                  <a:pt x="1601445" y="0"/>
                </a:lnTo>
                <a:lnTo>
                  <a:pt x="1601445" y="1387252"/>
                </a:lnTo>
                <a:lnTo>
                  <a:pt x="0" y="138725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Freeform 21"/>
          <p:cNvSpPr/>
          <p:nvPr/>
        </p:nvSpPr>
        <p:spPr>
          <a:xfrm>
            <a:off x="9390947" y="4449874"/>
            <a:ext cx="1601445" cy="1387251"/>
          </a:xfrm>
          <a:custGeom>
            <a:avLst/>
            <a:gdLst/>
            <a:ahLst/>
            <a:cxnLst/>
            <a:rect l="l" t="t" r="r" b="b"/>
            <a:pathLst>
              <a:path w="1601445" h="1387251">
                <a:moveTo>
                  <a:pt x="0" y="0"/>
                </a:moveTo>
                <a:lnTo>
                  <a:pt x="1601445" y="0"/>
                </a:lnTo>
                <a:lnTo>
                  <a:pt x="1601445" y="1387252"/>
                </a:lnTo>
                <a:lnTo>
                  <a:pt x="0" y="138725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Freeform 22"/>
          <p:cNvSpPr/>
          <p:nvPr/>
        </p:nvSpPr>
        <p:spPr>
          <a:xfrm>
            <a:off x="9390947" y="7091135"/>
            <a:ext cx="1601445" cy="1387251"/>
          </a:xfrm>
          <a:custGeom>
            <a:avLst/>
            <a:gdLst/>
            <a:ahLst/>
            <a:cxnLst/>
            <a:rect l="l" t="t" r="r" b="b"/>
            <a:pathLst>
              <a:path w="1601445" h="1387251">
                <a:moveTo>
                  <a:pt x="0" y="0"/>
                </a:moveTo>
                <a:lnTo>
                  <a:pt x="1601445" y="0"/>
                </a:lnTo>
                <a:lnTo>
                  <a:pt x="1601445" y="1387252"/>
                </a:lnTo>
                <a:lnTo>
                  <a:pt x="0" y="138725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AutoShape 23"/>
          <p:cNvSpPr/>
          <p:nvPr/>
        </p:nvSpPr>
        <p:spPr>
          <a:xfrm>
            <a:off x="0" y="9950965"/>
            <a:ext cx="14851771" cy="0"/>
          </a:xfrm>
          <a:prstGeom prst="line">
            <a:avLst/>
          </a:prstGeom>
          <a:ln w="38100" cap="flat">
            <a:solidFill>
              <a:srgbClr val="010326"/>
            </a:solidFill>
            <a:prstDash val="solid"/>
            <a:headEnd type="none" w="sm" len="sm"/>
            <a:tailEnd type="none" w="sm" len="sm"/>
          </a:ln>
        </p:spPr>
        <p:txBody>
          <a:bodyPr/>
          <a:lstStyle/>
          <a:p>
            <a:endParaRPr lang="en-US"/>
          </a:p>
        </p:txBody>
      </p:sp>
      <p:grpSp>
        <p:nvGrpSpPr>
          <p:cNvPr id="24" name="Group 24"/>
          <p:cNvGrpSpPr/>
          <p:nvPr/>
        </p:nvGrpSpPr>
        <p:grpSpPr>
          <a:xfrm>
            <a:off x="4592115" y="6485379"/>
            <a:ext cx="3321850" cy="2044445"/>
            <a:chOff x="0" y="0"/>
            <a:chExt cx="890396" cy="547998"/>
          </a:xfrm>
        </p:grpSpPr>
        <p:sp>
          <p:nvSpPr>
            <p:cNvPr id="25" name="Freeform 25"/>
            <p:cNvSpPr/>
            <p:nvPr/>
          </p:nvSpPr>
          <p:spPr>
            <a:xfrm>
              <a:off x="0" y="0"/>
              <a:ext cx="890396" cy="547998"/>
            </a:xfrm>
            <a:custGeom>
              <a:avLst/>
              <a:gdLst/>
              <a:ahLst/>
              <a:cxnLst/>
              <a:rect l="l" t="t" r="r" b="b"/>
              <a:pathLst>
                <a:path w="890396" h="547998">
                  <a:moveTo>
                    <a:pt x="60596" y="0"/>
                  </a:moveTo>
                  <a:lnTo>
                    <a:pt x="829801" y="0"/>
                  </a:lnTo>
                  <a:cubicBezTo>
                    <a:pt x="845872" y="0"/>
                    <a:pt x="861284" y="6384"/>
                    <a:pt x="872648" y="17748"/>
                  </a:cubicBezTo>
                  <a:cubicBezTo>
                    <a:pt x="884012" y="29112"/>
                    <a:pt x="890396" y="44525"/>
                    <a:pt x="890396" y="60596"/>
                  </a:cubicBezTo>
                  <a:lnTo>
                    <a:pt x="890396" y="487402"/>
                  </a:lnTo>
                  <a:cubicBezTo>
                    <a:pt x="890396" y="520868"/>
                    <a:pt x="863267" y="547998"/>
                    <a:pt x="829801" y="547998"/>
                  </a:cubicBezTo>
                  <a:lnTo>
                    <a:pt x="60596" y="547998"/>
                  </a:lnTo>
                  <a:cubicBezTo>
                    <a:pt x="27130" y="547998"/>
                    <a:pt x="0" y="520868"/>
                    <a:pt x="0" y="487402"/>
                  </a:cubicBezTo>
                  <a:lnTo>
                    <a:pt x="0" y="60596"/>
                  </a:lnTo>
                  <a:cubicBezTo>
                    <a:pt x="0" y="27130"/>
                    <a:pt x="27130" y="0"/>
                    <a:pt x="60596" y="0"/>
                  </a:cubicBezTo>
                  <a:close/>
                </a:path>
              </a:pathLst>
            </a:custGeom>
            <a:blipFill>
              <a:blip r:embed="rId7"/>
              <a:stretch>
                <a:fillRect l="-825" r="-825"/>
              </a:stretch>
            </a:blipFill>
          </p:spPr>
          <p:txBody>
            <a:bodyPr/>
            <a:lstStyle/>
            <a:p>
              <a:endParaRPr lang="en-US"/>
            </a:p>
          </p:txBody>
        </p:sp>
      </p:grpSp>
      <p:sp>
        <p:nvSpPr>
          <p:cNvPr id="26" name="TextBox 26"/>
          <p:cNvSpPr txBox="1"/>
          <p:nvPr/>
        </p:nvSpPr>
        <p:spPr>
          <a:xfrm>
            <a:off x="1438275" y="695185"/>
            <a:ext cx="2926158" cy="200660"/>
          </a:xfrm>
          <a:prstGeom prst="rect">
            <a:avLst/>
          </a:prstGeom>
        </p:spPr>
        <p:txBody>
          <a:bodyPr lIns="0" tIns="0" rIns="0" bIns="0" rtlCol="0" anchor="t">
            <a:spAutoFit/>
          </a:bodyPr>
          <a:lstStyle/>
          <a:p>
            <a:pPr algn="ctr">
              <a:lnSpc>
                <a:spcPts val="1540"/>
              </a:lnSpc>
            </a:pPr>
            <a:r>
              <a:rPr lang="en-US" sz="1100" b="1">
                <a:solidFill>
                  <a:srgbClr val="B8C6D9"/>
                </a:solidFill>
                <a:latin typeface="Poppins Semi-Bold"/>
                <a:ea typeface="Poppins Semi-Bold"/>
                <a:cs typeface="Poppins Semi-Bold"/>
                <a:sym typeface="Poppins Semi-Bold"/>
              </a:rPr>
              <a:t>We Build Trust</a:t>
            </a:r>
          </a:p>
        </p:txBody>
      </p:sp>
      <p:sp>
        <p:nvSpPr>
          <p:cNvPr id="27" name="Freeform 27"/>
          <p:cNvSpPr/>
          <p:nvPr/>
        </p:nvSpPr>
        <p:spPr>
          <a:xfrm>
            <a:off x="1028700" y="400545"/>
            <a:ext cx="1767678" cy="990600"/>
          </a:xfrm>
          <a:custGeom>
            <a:avLst/>
            <a:gdLst/>
            <a:ahLst/>
            <a:cxnLst/>
            <a:rect l="l" t="t" r="r" b="b"/>
            <a:pathLst>
              <a:path w="1767678" h="990600">
                <a:moveTo>
                  <a:pt x="0" y="0"/>
                </a:moveTo>
                <a:lnTo>
                  <a:pt x="1767678" y="0"/>
                </a:lnTo>
                <a:lnTo>
                  <a:pt x="1767678" y="990600"/>
                </a:lnTo>
                <a:lnTo>
                  <a:pt x="0" y="990600"/>
                </a:lnTo>
                <a:lnTo>
                  <a:pt x="0" y="0"/>
                </a:lnTo>
                <a:close/>
              </a:path>
            </a:pathLst>
          </a:custGeom>
          <a:blipFill>
            <a:blip r:embed="rId8"/>
            <a:stretch>
              <a:fillRect l="-1939" t="-12160" r="-2483" b="-19439"/>
            </a:stretch>
          </a:blipFill>
        </p:spPr>
        <p:txBody>
          <a:bodyPr/>
          <a:lstStyle/>
          <a:p>
            <a:endParaRPr lang="en-US"/>
          </a:p>
        </p:txBody>
      </p:sp>
      <p:grpSp>
        <p:nvGrpSpPr>
          <p:cNvPr id="28" name="Group 28"/>
          <p:cNvGrpSpPr/>
          <p:nvPr/>
        </p:nvGrpSpPr>
        <p:grpSpPr>
          <a:xfrm>
            <a:off x="-1811441" y="2261530"/>
            <a:ext cx="10105804" cy="3353866"/>
            <a:chOff x="0" y="0"/>
            <a:chExt cx="2661611" cy="883323"/>
          </a:xfrm>
        </p:grpSpPr>
        <p:sp>
          <p:nvSpPr>
            <p:cNvPr id="29" name="Freeform 29"/>
            <p:cNvSpPr/>
            <p:nvPr/>
          </p:nvSpPr>
          <p:spPr>
            <a:xfrm>
              <a:off x="0" y="0"/>
              <a:ext cx="2661611" cy="883323"/>
            </a:xfrm>
            <a:custGeom>
              <a:avLst/>
              <a:gdLst/>
              <a:ahLst/>
              <a:cxnLst/>
              <a:rect l="l" t="t" r="r" b="b"/>
              <a:pathLst>
                <a:path w="2661611" h="883323">
                  <a:moveTo>
                    <a:pt x="0" y="0"/>
                  </a:moveTo>
                  <a:lnTo>
                    <a:pt x="2661611" y="0"/>
                  </a:lnTo>
                  <a:lnTo>
                    <a:pt x="2661611" y="883323"/>
                  </a:lnTo>
                  <a:lnTo>
                    <a:pt x="0" y="883323"/>
                  </a:lnTo>
                  <a:close/>
                </a:path>
              </a:pathLst>
            </a:custGeom>
            <a:solidFill>
              <a:srgbClr val="051025"/>
            </a:solidFill>
          </p:spPr>
          <p:txBody>
            <a:bodyPr/>
            <a:lstStyle/>
            <a:p>
              <a:endParaRPr lang="en-US"/>
            </a:p>
          </p:txBody>
        </p:sp>
        <p:sp>
          <p:nvSpPr>
            <p:cNvPr id="30" name="TextBox 30"/>
            <p:cNvSpPr txBox="1"/>
            <p:nvPr/>
          </p:nvSpPr>
          <p:spPr>
            <a:xfrm>
              <a:off x="0" y="19050"/>
              <a:ext cx="2661611" cy="864273"/>
            </a:xfrm>
            <a:prstGeom prst="rect">
              <a:avLst/>
            </a:prstGeom>
          </p:spPr>
          <p:txBody>
            <a:bodyPr lIns="50800" tIns="50800" rIns="50800" bIns="50800" rtlCol="0" anchor="ctr"/>
            <a:lstStyle/>
            <a:p>
              <a:pPr algn="ctr">
                <a:lnSpc>
                  <a:spcPts val="2530"/>
                </a:lnSpc>
              </a:pPr>
              <a:endParaRPr/>
            </a:p>
          </p:txBody>
        </p:sp>
      </p:grpSp>
      <p:sp>
        <p:nvSpPr>
          <p:cNvPr id="31" name="TextBox 31"/>
          <p:cNvSpPr txBox="1"/>
          <p:nvPr/>
        </p:nvSpPr>
        <p:spPr>
          <a:xfrm>
            <a:off x="664652" y="2701354"/>
            <a:ext cx="4892503" cy="2606575"/>
          </a:xfrm>
          <a:prstGeom prst="rect">
            <a:avLst/>
          </a:prstGeom>
        </p:spPr>
        <p:txBody>
          <a:bodyPr lIns="0" tIns="0" rIns="0" bIns="0" rtlCol="0" anchor="t">
            <a:spAutoFit/>
          </a:bodyPr>
          <a:lstStyle/>
          <a:p>
            <a:pPr algn="l">
              <a:lnSpc>
                <a:spcPts val="9999"/>
              </a:lnSpc>
            </a:pPr>
            <a:r>
              <a:rPr lang="en-US" sz="9999" b="1" spc="-349">
                <a:solidFill>
                  <a:srgbClr val="F2B40E"/>
                </a:solidFill>
                <a:latin typeface="Barlow Condensed Bold"/>
                <a:ea typeface="Barlow Condensed Bold"/>
                <a:cs typeface="Barlow Condensed Bold"/>
                <a:sym typeface="Barlow Condensed Bold"/>
              </a:rPr>
              <a:t>PROJECT</a:t>
            </a:r>
            <a:r>
              <a:rPr lang="en-US" sz="9999" b="1" spc="-349">
                <a:solidFill>
                  <a:srgbClr val="E9E9E9"/>
                </a:solidFill>
                <a:latin typeface="Barlow Condensed Bold"/>
                <a:ea typeface="Barlow Condensed Bold"/>
                <a:cs typeface="Barlow Condensed Bold"/>
                <a:sym typeface="Barlow Condensed Bold"/>
              </a:rPr>
              <a:t> </a:t>
            </a:r>
          </a:p>
          <a:p>
            <a:pPr algn="l">
              <a:lnSpc>
                <a:spcPts val="9999"/>
              </a:lnSpc>
            </a:pPr>
            <a:r>
              <a:rPr lang="en-US" sz="9999" b="1" spc="-349">
                <a:solidFill>
                  <a:srgbClr val="F4D788"/>
                </a:solidFill>
                <a:latin typeface="Barlow Condensed Bold"/>
                <a:ea typeface="Barlow Condensed Bold"/>
                <a:cs typeface="Barlow Condensed Bold"/>
                <a:sym typeface="Barlow Condensed Bold"/>
              </a:rPr>
              <a:t>CARGO </a:t>
            </a:r>
          </a:p>
        </p:txBody>
      </p:sp>
      <p:sp>
        <p:nvSpPr>
          <p:cNvPr id="32" name="TextBox 32"/>
          <p:cNvSpPr txBox="1"/>
          <p:nvPr/>
        </p:nvSpPr>
        <p:spPr>
          <a:xfrm>
            <a:off x="11299622" y="1874540"/>
            <a:ext cx="4211576" cy="606602"/>
          </a:xfrm>
          <a:prstGeom prst="rect">
            <a:avLst/>
          </a:prstGeom>
        </p:spPr>
        <p:txBody>
          <a:bodyPr lIns="0" tIns="0" rIns="0" bIns="0" rtlCol="0" anchor="t">
            <a:spAutoFit/>
          </a:bodyPr>
          <a:lstStyle/>
          <a:p>
            <a:pPr algn="l">
              <a:lnSpc>
                <a:spcPts val="2394"/>
              </a:lnSpc>
            </a:pPr>
            <a:r>
              <a:rPr lang="en-US" sz="2100" b="1">
                <a:solidFill>
                  <a:srgbClr val="100643"/>
                </a:solidFill>
                <a:latin typeface="Poppins Bold"/>
                <a:ea typeface="Poppins Bold"/>
                <a:cs typeface="Poppins Bold"/>
                <a:sym typeface="Poppins Bold"/>
              </a:rPr>
              <a:t>EXHIBITIONS &amp; OVERSIZED</a:t>
            </a:r>
          </a:p>
          <a:p>
            <a:pPr algn="l">
              <a:lnSpc>
                <a:spcPts val="2394"/>
              </a:lnSpc>
            </a:pPr>
            <a:endParaRPr lang="en-US" sz="2100" b="1">
              <a:solidFill>
                <a:srgbClr val="100643"/>
              </a:solidFill>
              <a:latin typeface="Poppins Bold"/>
              <a:ea typeface="Poppins Bold"/>
              <a:cs typeface="Poppins Bold"/>
              <a:sym typeface="Poppins Bold"/>
            </a:endParaRPr>
          </a:p>
        </p:txBody>
      </p:sp>
      <p:sp>
        <p:nvSpPr>
          <p:cNvPr id="33" name="TextBox 33"/>
          <p:cNvSpPr txBox="1"/>
          <p:nvPr/>
        </p:nvSpPr>
        <p:spPr>
          <a:xfrm>
            <a:off x="11299622" y="2159847"/>
            <a:ext cx="5386153" cy="835645"/>
          </a:xfrm>
          <a:prstGeom prst="rect">
            <a:avLst/>
          </a:prstGeom>
        </p:spPr>
        <p:txBody>
          <a:bodyPr lIns="0" tIns="0" rIns="0" bIns="0" rtlCol="0" anchor="t">
            <a:spAutoFit/>
          </a:bodyPr>
          <a:lstStyle/>
          <a:p>
            <a:pPr algn="just">
              <a:lnSpc>
                <a:spcPts val="2236"/>
              </a:lnSpc>
            </a:pPr>
            <a:r>
              <a:rPr lang="en-US" sz="1597">
                <a:solidFill>
                  <a:srgbClr val="100643"/>
                </a:solidFill>
                <a:latin typeface="Poppins"/>
                <a:ea typeface="Poppins"/>
                <a:cs typeface="Poppins"/>
                <a:sym typeface="Poppins"/>
              </a:rPr>
              <a:t>Specialized logistics for exhibitions and oversized cargo, including transportation, handling, packing, and on-time delivery.</a:t>
            </a:r>
          </a:p>
        </p:txBody>
      </p:sp>
      <p:sp>
        <p:nvSpPr>
          <p:cNvPr id="34" name="TextBox 34"/>
          <p:cNvSpPr txBox="1"/>
          <p:nvPr/>
        </p:nvSpPr>
        <p:spPr>
          <a:xfrm>
            <a:off x="11299622" y="4449874"/>
            <a:ext cx="4345615" cy="311302"/>
          </a:xfrm>
          <a:prstGeom prst="rect">
            <a:avLst/>
          </a:prstGeom>
        </p:spPr>
        <p:txBody>
          <a:bodyPr lIns="0" tIns="0" rIns="0" bIns="0" rtlCol="0" anchor="t">
            <a:spAutoFit/>
          </a:bodyPr>
          <a:lstStyle/>
          <a:p>
            <a:pPr algn="l">
              <a:lnSpc>
                <a:spcPts val="2394"/>
              </a:lnSpc>
            </a:pPr>
            <a:r>
              <a:rPr lang="en-US" sz="2100" b="1">
                <a:solidFill>
                  <a:srgbClr val="100643"/>
                </a:solidFill>
                <a:latin typeface="Poppins Bold"/>
                <a:ea typeface="Poppins Bold"/>
                <a:cs typeface="Poppins Bold"/>
                <a:sym typeface="Poppins Bold"/>
              </a:rPr>
              <a:t>OIL RIG &amp; MINING EQUIPMENT</a:t>
            </a:r>
          </a:p>
        </p:txBody>
      </p:sp>
      <p:sp>
        <p:nvSpPr>
          <p:cNvPr id="35" name="TextBox 35"/>
          <p:cNvSpPr txBox="1"/>
          <p:nvPr/>
        </p:nvSpPr>
        <p:spPr>
          <a:xfrm>
            <a:off x="11299622" y="4735489"/>
            <a:ext cx="5386153" cy="1111845"/>
          </a:xfrm>
          <a:prstGeom prst="rect">
            <a:avLst/>
          </a:prstGeom>
        </p:spPr>
        <p:txBody>
          <a:bodyPr lIns="0" tIns="0" rIns="0" bIns="0" rtlCol="0" anchor="t">
            <a:spAutoFit/>
          </a:bodyPr>
          <a:lstStyle/>
          <a:p>
            <a:pPr algn="just">
              <a:lnSpc>
                <a:spcPts val="2236"/>
              </a:lnSpc>
            </a:pPr>
            <a:r>
              <a:rPr lang="en-US" sz="1597">
                <a:solidFill>
                  <a:srgbClr val="100643"/>
                </a:solidFill>
                <a:latin typeface="Poppins"/>
                <a:ea typeface="Poppins"/>
                <a:cs typeface="Poppins"/>
                <a:sym typeface="Poppins"/>
              </a:rPr>
              <a:t>Specialized transportation for heavy, oversized oil rig and mining equipment, including heavy haulage, ocean freight, lifting, loading, and safe delivery to the project site.</a:t>
            </a:r>
          </a:p>
        </p:txBody>
      </p:sp>
      <p:sp>
        <p:nvSpPr>
          <p:cNvPr id="36" name="TextBox 36"/>
          <p:cNvSpPr txBox="1"/>
          <p:nvPr/>
        </p:nvSpPr>
        <p:spPr>
          <a:xfrm>
            <a:off x="11299622" y="7091135"/>
            <a:ext cx="4912101" cy="311302"/>
          </a:xfrm>
          <a:prstGeom prst="rect">
            <a:avLst/>
          </a:prstGeom>
        </p:spPr>
        <p:txBody>
          <a:bodyPr lIns="0" tIns="0" rIns="0" bIns="0" rtlCol="0" anchor="t">
            <a:spAutoFit/>
          </a:bodyPr>
          <a:lstStyle/>
          <a:p>
            <a:pPr algn="l">
              <a:lnSpc>
                <a:spcPts val="2394"/>
              </a:lnSpc>
            </a:pPr>
            <a:r>
              <a:rPr lang="en-US" sz="2100" b="1">
                <a:solidFill>
                  <a:srgbClr val="100643"/>
                </a:solidFill>
                <a:latin typeface="Poppins Bold"/>
                <a:ea typeface="Poppins Bold"/>
                <a:cs typeface="Poppins Bold"/>
                <a:sym typeface="Poppins Bold"/>
              </a:rPr>
              <a:t>VEHICLE TRANSPORTATION</a:t>
            </a:r>
          </a:p>
        </p:txBody>
      </p:sp>
      <p:sp>
        <p:nvSpPr>
          <p:cNvPr id="37" name="TextBox 37"/>
          <p:cNvSpPr txBox="1"/>
          <p:nvPr/>
        </p:nvSpPr>
        <p:spPr>
          <a:xfrm>
            <a:off x="11299622" y="7377352"/>
            <a:ext cx="5386153" cy="1111845"/>
          </a:xfrm>
          <a:prstGeom prst="rect">
            <a:avLst/>
          </a:prstGeom>
        </p:spPr>
        <p:txBody>
          <a:bodyPr lIns="0" tIns="0" rIns="0" bIns="0" rtlCol="0" anchor="t">
            <a:spAutoFit/>
          </a:bodyPr>
          <a:lstStyle/>
          <a:p>
            <a:pPr algn="l">
              <a:lnSpc>
                <a:spcPts val="2236"/>
              </a:lnSpc>
            </a:pPr>
            <a:r>
              <a:rPr lang="en-US" sz="1597">
                <a:solidFill>
                  <a:srgbClr val="100643"/>
                </a:solidFill>
                <a:latin typeface="Poppins"/>
                <a:ea typeface="Poppins"/>
                <a:cs typeface="Poppins"/>
                <a:sym typeface="Poppins"/>
              </a:rPr>
              <a:t>End-to-end vehicle shipping solutions for transporting complete vehicles to Africa and the Caribbean, with safe handling, ocean freight, customs clearance, and reliable delivery.</a:t>
            </a:r>
          </a:p>
        </p:txBody>
      </p:sp>
      <p:sp>
        <p:nvSpPr>
          <p:cNvPr id="38" name="TextBox 38"/>
          <p:cNvSpPr txBox="1"/>
          <p:nvPr/>
        </p:nvSpPr>
        <p:spPr>
          <a:xfrm>
            <a:off x="9608035" y="2137316"/>
            <a:ext cx="1167269" cy="710797"/>
          </a:xfrm>
          <a:prstGeom prst="rect">
            <a:avLst/>
          </a:prstGeom>
        </p:spPr>
        <p:txBody>
          <a:bodyPr lIns="0" tIns="0" rIns="0" bIns="0" rtlCol="0" anchor="t">
            <a:spAutoFit/>
          </a:bodyPr>
          <a:lstStyle/>
          <a:p>
            <a:pPr algn="ctr">
              <a:lnSpc>
                <a:spcPts val="5308"/>
              </a:lnSpc>
            </a:pPr>
            <a:r>
              <a:rPr lang="en-US" sz="4656" b="1">
                <a:solidFill>
                  <a:srgbClr val="100643"/>
                </a:solidFill>
                <a:latin typeface="Poppins Bold"/>
                <a:ea typeface="Poppins Bold"/>
                <a:cs typeface="Poppins Bold"/>
                <a:sym typeface="Poppins Bold"/>
              </a:rPr>
              <a:t>01</a:t>
            </a:r>
          </a:p>
        </p:txBody>
      </p:sp>
      <p:sp>
        <p:nvSpPr>
          <p:cNvPr id="39" name="TextBox 39"/>
          <p:cNvSpPr txBox="1"/>
          <p:nvPr/>
        </p:nvSpPr>
        <p:spPr>
          <a:xfrm>
            <a:off x="9576340" y="4778577"/>
            <a:ext cx="1230660" cy="710797"/>
          </a:xfrm>
          <a:prstGeom prst="rect">
            <a:avLst/>
          </a:prstGeom>
        </p:spPr>
        <p:txBody>
          <a:bodyPr lIns="0" tIns="0" rIns="0" bIns="0" rtlCol="0" anchor="t">
            <a:spAutoFit/>
          </a:bodyPr>
          <a:lstStyle/>
          <a:p>
            <a:pPr algn="ctr">
              <a:lnSpc>
                <a:spcPts val="5308"/>
              </a:lnSpc>
            </a:pPr>
            <a:r>
              <a:rPr lang="en-US" sz="4656" b="1">
                <a:solidFill>
                  <a:srgbClr val="FFFFFF"/>
                </a:solidFill>
                <a:latin typeface="Poppins Bold"/>
                <a:ea typeface="Poppins Bold"/>
                <a:cs typeface="Poppins Bold"/>
                <a:sym typeface="Poppins Bold"/>
              </a:rPr>
              <a:t>02</a:t>
            </a:r>
          </a:p>
        </p:txBody>
      </p:sp>
      <p:sp>
        <p:nvSpPr>
          <p:cNvPr id="40" name="TextBox 40"/>
          <p:cNvSpPr txBox="1"/>
          <p:nvPr/>
        </p:nvSpPr>
        <p:spPr>
          <a:xfrm>
            <a:off x="9647654" y="7438807"/>
            <a:ext cx="1088031" cy="710797"/>
          </a:xfrm>
          <a:prstGeom prst="rect">
            <a:avLst/>
          </a:prstGeom>
        </p:spPr>
        <p:txBody>
          <a:bodyPr lIns="0" tIns="0" rIns="0" bIns="0" rtlCol="0" anchor="t">
            <a:spAutoFit/>
          </a:bodyPr>
          <a:lstStyle/>
          <a:p>
            <a:pPr algn="ctr">
              <a:lnSpc>
                <a:spcPts val="5308"/>
              </a:lnSpc>
            </a:pPr>
            <a:r>
              <a:rPr lang="en-US" sz="4656" b="1">
                <a:solidFill>
                  <a:srgbClr val="100643"/>
                </a:solidFill>
                <a:latin typeface="Poppins Bold"/>
                <a:ea typeface="Poppins Bold"/>
                <a:cs typeface="Poppins Bold"/>
                <a:sym typeface="Poppins Bold"/>
              </a:rPr>
              <a:t>03</a:t>
            </a:r>
          </a:p>
        </p:txBody>
      </p:sp>
      <p:sp>
        <p:nvSpPr>
          <p:cNvPr id="41" name="TextBox 41"/>
          <p:cNvSpPr txBox="1"/>
          <p:nvPr/>
        </p:nvSpPr>
        <p:spPr>
          <a:xfrm>
            <a:off x="14851771" y="9789535"/>
            <a:ext cx="3293034" cy="294284"/>
          </a:xfrm>
          <a:prstGeom prst="rect">
            <a:avLst/>
          </a:prstGeom>
        </p:spPr>
        <p:txBody>
          <a:bodyPr lIns="0" tIns="0" rIns="0" bIns="0" rtlCol="0" anchor="t">
            <a:spAutoFit/>
          </a:bodyPr>
          <a:lstStyle/>
          <a:p>
            <a:pPr algn="ctr">
              <a:lnSpc>
                <a:spcPts val="2261"/>
              </a:lnSpc>
              <a:spcBef>
                <a:spcPct val="0"/>
              </a:spcBef>
            </a:pPr>
            <a:r>
              <a:rPr lang="en-US" sz="1753" spc="-96">
                <a:solidFill>
                  <a:srgbClr val="010326"/>
                </a:solidFill>
                <a:latin typeface="Poppins"/>
                <a:ea typeface="Poppins"/>
                <a:cs typeface="Poppins"/>
                <a:sym typeface="Poppins"/>
              </a:rPr>
              <a:t>WWW.KNSPLUS-LOGS.COM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0" y="0"/>
            <a:ext cx="18288000" cy="10694920"/>
            <a:chOff x="0" y="0"/>
            <a:chExt cx="4816593" cy="2816769"/>
          </a:xfrm>
        </p:grpSpPr>
        <p:sp>
          <p:nvSpPr>
            <p:cNvPr id="4" name="Freeform 4"/>
            <p:cNvSpPr/>
            <p:nvPr/>
          </p:nvSpPr>
          <p:spPr>
            <a:xfrm>
              <a:off x="0" y="0"/>
              <a:ext cx="4816592" cy="2816769"/>
            </a:xfrm>
            <a:custGeom>
              <a:avLst/>
              <a:gdLst/>
              <a:ahLst/>
              <a:cxnLst/>
              <a:rect l="l" t="t" r="r" b="b"/>
              <a:pathLst>
                <a:path w="4816592" h="2816769">
                  <a:moveTo>
                    <a:pt x="0" y="0"/>
                  </a:moveTo>
                  <a:lnTo>
                    <a:pt x="4816592" y="0"/>
                  </a:lnTo>
                  <a:lnTo>
                    <a:pt x="4816592" y="2816769"/>
                  </a:lnTo>
                  <a:lnTo>
                    <a:pt x="0" y="2816769"/>
                  </a:lnTo>
                  <a:close/>
                </a:path>
              </a:pathLst>
            </a:custGeom>
            <a:solidFill>
              <a:srgbClr val="051025">
                <a:alpha val="29804"/>
              </a:srgbClr>
            </a:solidFill>
          </p:spPr>
          <p:txBody>
            <a:bodyPr/>
            <a:lstStyle/>
            <a:p>
              <a:endParaRPr lang="en-US"/>
            </a:p>
          </p:txBody>
        </p:sp>
        <p:sp>
          <p:nvSpPr>
            <p:cNvPr id="5" name="TextBox 5"/>
            <p:cNvSpPr txBox="1"/>
            <p:nvPr/>
          </p:nvSpPr>
          <p:spPr>
            <a:xfrm>
              <a:off x="0" y="-28575"/>
              <a:ext cx="4816593" cy="2845344"/>
            </a:xfrm>
            <a:prstGeom prst="rect">
              <a:avLst/>
            </a:prstGeom>
          </p:spPr>
          <p:txBody>
            <a:bodyPr lIns="50800" tIns="50800" rIns="50800" bIns="50800" rtlCol="0" anchor="ctr"/>
            <a:lstStyle/>
            <a:p>
              <a:pPr algn="ctr">
                <a:lnSpc>
                  <a:spcPts val="2261"/>
                </a:lnSpc>
              </a:pPr>
              <a:endParaRPr/>
            </a:p>
          </p:txBody>
        </p:sp>
      </p:grpSp>
      <p:sp>
        <p:nvSpPr>
          <p:cNvPr id="6" name="Freeform 6"/>
          <p:cNvSpPr/>
          <p:nvPr/>
        </p:nvSpPr>
        <p:spPr>
          <a:xfrm>
            <a:off x="3356888" y="2086537"/>
            <a:ext cx="12223527" cy="7395234"/>
          </a:xfrm>
          <a:custGeom>
            <a:avLst/>
            <a:gdLst/>
            <a:ahLst/>
            <a:cxnLst/>
            <a:rect l="l" t="t" r="r" b="b"/>
            <a:pathLst>
              <a:path w="12223527" h="7395234">
                <a:moveTo>
                  <a:pt x="0" y="0"/>
                </a:moveTo>
                <a:lnTo>
                  <a:pt x="12223526" y="0"/>
                </a:lnTo>
                <a:lnTo>
                  <a:pt x="12223526" y="7395234"/>
                </a:lnTo>
                <a:lnTo>
                  <a:pt x="0" y="739523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AutoShape 7"/>
          <p:cNvSpPr/>
          <p:nvPr/>
        </p:nvSpPr>
        <p:spPr>
          <a:xfrm>
            <a:off x="3076684" y="9811687"/>
            <a:ext cx="15211316" cy="0"/>
          </a:xfrm>
          <a:prstGeom prst="line">
            <a:avLst/>
          </a:prstGeom>
          <a:ln w="38100" cap="flat">
            <a:solidFill>
              <a:srgbClr val="F2B40E"/>
            </a:solidFill>
            <a:prstDash val="solid"/>
            <a:headEnd type="none" w="sm" len="sm"/>
            <a:tailEnd type="none" w="sm" len="sm"/>
          </a:ln>
        </p:spPr>
        <p:txBody>
          <a:bodyPr/>
          <a:lstStyle/>
          <a:p>
            <a:endParaRPr lang="en-US"/>
          </a:p>
        </p:txBody>
      </p:sp>
      <p:sp>
        <p:nvSpPr>
          <p:cNvPr id="8" name="TextBox 8"/>
          <p:cNvSpPr txBox="1"/>
          <p:nvPr/>
        </p:nvSpPr>
        <p:spPr>
          <a:xfrm>
            <a:off x="222209" y="817807"/>
            <a:ext cx="17843582" cy="954405"/>
          </a:xfrm>
          <a:prstGeom prst="rect">
            <a:avLst/>
          </a:prstGeom>
        </p:spPr>
        <p:txBody>
          <a:bodyPr lIns="0" tIns="0" rIns="0" bIns="0" rtlCol="0" anchor="t">
            <a:spAutoFit/>
          </a:bodyPr>
          <a:lstStyle/>
          <a:p>
            <a:pPr algn="ctr">
              <a:lnSpc>
                <a:spcPts val="7199"/>
              </a:lnSpc>
            </a:pPr>
            <a:r>
              <a:rPr lang="en-US" sz="7199" b="1" spc="-251">
                <a:gradFill>
                  <a:gsLst>
                    <a:gs pos="0">
                      <a:srgbClr val="F8E2AE">
                        <a:alpha val="100000"/>
                      </a:srgbClr>
                    </a:gs>
                    <a:gs pos="50000">
                      <a:srgbClr val="F2B40E">
                        <a:alpha val="100000"/>
                      </a:srgbClr>
                    </a:gs>
                    <a:gs pos="100000">
                      <a:srgbClr val="FCF0B6">
                        <a:alpha val="100000"/>
                      </a:srgbClr>
                    </a:gs>
                  </a:gsLst>
                  <a:lin ang="2700000"/>
                </a:gradFill>
                <a:latin typeface="Barlow Condensed Bold"/>
                <a:ea typeface="Barlow Condensed Bold"/>
                <a:cs typeface="Barlow Condensed Bold"/>
                <a:sym typeface="Barlow Condensed Bold"/>
              </a:rPr>
              <a:t>KnS PLUS LOGISTICS WORLDWIDE NETWORK</a:t>
            </a:r>
          </a:p>
        </p:txBody>
      </p:sp>
      <p:sp>
        <p:nvSpPr>
          <p:cNvPr id="9" name="TextBox 9"/>
          <p:cNvSpPr txBox="1"/>
          <p:nvPr/>
        </p:nvSpPr>
        <p:spPr>
          <a:xfrm>
            <a:off x="14585283" y="525262"/>
            <a:ext cx="2926158" cy="200660"/>
          </a:xfrm>
          <a:prstGeom prst="rect">
            <a:avLst/>
          </a:prstGeom>
        </p:spPr>
        <p:txBody>
          <a:bodyPr lIns="0" tIns="0" rIns="0" bIns="0" rtlCol="0" anchor="t">
            <a:spAutoFit/>
          </a:bodyPr>
          <a:lstStyle/>
          <a:p>
            <a:pPr algn="ctr">
              <a:lnSpc>
                <a:spcPts val="1540"/>
              </a:lnSpc>
            </a:pPr>
            <a:r>
              <a:rPr lang="en-US" sz="1100" b="1">
                <a:solidFill>
                  <a:srgbClr val="B8C6D9"/>
                </a:solidFill>
                <a:latin typeface="Poppins Semi-Bold"/>
                <a:ea typeface="Poppins Semi-Bold"/>
                <a:cs typeface="Poppins Semi-Bold"/>
                <a:sym typeface="Poppins Semi-Bold"/>
              </a:rPr>
              <a:t>We Build Trust</a:t>
            </a:r>
          </a:p>
        </p:txBody>
      </p:sp>
      <p:sp>
        <p:nvSpPr>
          <p:cNvPr id="10" name="Freeform 10"/>
          <p:cNvSpPr/>
          <p:nvPr/>
        </p:nvSpPr>
        <p:spPr>
          <a:xfrm>
            <a:off x="16358842" y="319265"/>
            <a:ext cx="1767678" cy="990600"/>
          </a:xfrm>
          <a:custGeom>
            <a:avLst/>
            <a:gdLst/>
            <a:ahLst/>
            <a:cxnLst/>
            <a:rect l="l" t="t" r="r" b="b"/>
            <a:pathLst>
              <a:path w="1767678" h="990600">
                <a:moveTo>
                  <a:pt x="0" y="0"/>
                </a:moveTo>
                <a:lnTo>
                  <a:pt x="1767678" y="0"/>
                </a:lnTo>
                <a:lnTo>
                  <a:pt x="1767678" y="990600"/>
                </a:lnTo>
                <a:lnTo>
                  <a:pt x="0" y="990600"/>
                </a:lnTo>
                <a:lnTo>
                  <a:pt x="0" y="0"/>
                </a:lnTo>
                <a:close/>
              </a:path>
            </a:pathLst>
          </a:custGeom>
          <a:blipFill>
            <a:blip r:embed="rId4"/>
            <a:stretch>
              <a:fillRect l="-1939" t="-12160" r="-2483" b="-19439"/>
            </a:stretch>
          </a:blipFill>
        </p:spPr>
        <p:txBody>
          <a:bodyPr/>
          <a:lstStyle/>
          <a:p>
            <a:endParaRPr lang="en-US"/>
          </a:p>
        </p:txBody>
      </p:sp>
      <p:sp>
        <p:nvSpPr>
          <p:cNvPr id="11" name="TextBox 11"/>
          <p:cNvSpPr txBox="1"/>
          <p:nvPr/>
        </p:nvSpPr>
        <p:spPr>
          <a:xfrm>
            <a:off x="-54474" y="9650257"/>
            <a:ext cx="3293034" cy="294284"/>
          </a:xfrm>
          <a:prstGeom prst="rect">
            <a:avLst/>
          </a:prstGeom>
        </p:spPr>
        <p:txBody>
          <a:bodyPr lIns="0" tIns="0" rIns="0" bIns="0" rtlCol="0" anchor="t">
            <a:spAutoFit/>
          </a:bodyPr>
          <a:lstStyle/>
          <a:p>
            <a:pPr algn="ctr">
              <a:lnSpc>
                <a:spcPts val="2261"/>
              </a:lnSpc>
              <a:spcBef>
                <a:spcPct val="0"/>
              </a:spcBef>
            </a:pPr>
            <a:r>
              <a:rPr lang="en-US" sz="1753" spc="-96">
                <a:solidFill>
                  <a:srgbClr val="F2B40E"/>
                </a:solidFill>
                <a:latin typeface="Poppins"/>
                <a:ea typeface="Poppins"/>
                <a:cs typeface="Poppins"/>
                <a:sym typeface="Poppins"/>
              </a:rPr>
              <a:t>WWW.KNSPLUS-LOGS.COM</a:t>
            </a:r>
          </a:p>
        </p:txBody>
      </p:sp>
      <p:sp>
        <p:nvSpPr>
          <p:cNvPr id="12" name="TextBox 12"/>
          <p:cNvSpPr txBox="1"/>
          <p:nvPr/>
        </p:nvSpPr>
        <p:spPr>
          <a:xfrm>
            <a:off x="13134253" y="5485597"/>
            <a:ext cx="1258764" cy="419150"/>
          </a:xfrm>
          <a:prstGeom prst="rect">
            <a:avLst/>
          </a:prstGeom>
        </p:spPr>
        <p:txBody>
          <a:bodyPr lIns="0" tIns="0" rIns="0" bIns="0" rtlCol="0" anchor="t">
            <a:spAutoFit/>
          </a:bodyPr>
          <a:lstStyle/>
          <a:p>
            <a:pPr algn="ctr">
              <a:lnSpc>
                <a:spcPts val="3224"/>
              </a:lnSpc>
              <a:spcBef>
                <a:spcPct val="0"/>
              </a:spcBef>
            </a:pPr>
            <a:r>
              <a:rPr lang="en-US" sz="2499" b="1" spc="-137">
                <a:gradFill>
                  <a:gsLst>
                    <a:gs pos="0">
                      <a:srgbClr val="F8E2AE">
                        <a:alpha val="100000"/>
                      </a:srgbClr>
                    </a:gs>
                    <a:gs pos="50000">
                      <a:srgbClr val="F2B40E">
                        <a:alpha val="100000"/>
                      </a:srgbClr>
                    </a:gs>
                    <a:gs pos="100000">
                      <a:srgbClr val="FCF0B6">
                        <a:alpha val="100000"/>
                      </a:srgbClr>
                    </a:gs>
                  </a:gsLst>
                  <a:lin ang="2700000"/>
                </a:gradFill>
                <a:latin typeface="Poppins Bold"/>
                <a:ea typeface="Poppins Bold"/>
                <a:cs typeface="Poppins Bold"/>
                <a:sym typeface="Poppins Bold"/>
              </a:rPr>
              <a:t>ASIA</a:t>
            </a:r>
          </a:p>
        </p:txBody>
      </p:sp>
      <p:sp>
        <p:nvSpPr>
          <p:cNvPr id="13" name="TextBox 13"/>
          <p:cNvSpPr txBox="1"/>
          <p:nvPr/>
        </p:nvSpPr>
        <p:spPr>
          <a:xfrm>
            <a:off x="14393017" y="7828585"/>
            <a:ext cx="1762488" cy="419150"/>
          </a:xfrm>
          <a:prstGeom prst="rect">
            <a:avLst/>
          </a:prstGeom>
        </p:spPr>
        <p:txBody>
          <a:bodyPr lIns="0" tIns="0" rIns="0" bIns="0" rtlCol="0" anchor="t">
            <a:spAutoFit/>
          </a:bodyPr>
          <a:lstStyle/>
          <a:p>
            <a:pPr algn="ctr">
              <a:lnSpc>
                <a:spcPts val="3224"/>
              </a:lnSpc>
              <a:spcBef>
                <a:spcPct val="0"/>
              </a:spcBef>
            </a:pPr>
            <a:r>
              <a:rPr lang="en-US" sz="2499" b="1" spc="-137">
                <a:gradFill>
                  <a:gsLst>
                    <a:gs pos="0">
                      <a:srgbClr val="F8E2AE">
                        <a:alpha val="100000"/>
                      </a:srgbClr>
                    </a:gs>
                    <a:gs pos="50000">
                      <a:srgbClr val="F2B40E">
                        <a:alpha val="100000"/>
                      </a:srgbClr>
                    </a:gs>
                    <a:gs pos="100000">
                      <a:srgbClr val="FCF0B6">
                        <a:alpha val="100000"/>
                      </a:srgbClr>
                    </a:gs>
                  </a:gsLst>
                  <a:lin ang="2700000"/>
                </a:gradFill>
                <a:latin typeface="Poppins Bold"/>
                <a:ea typeface="Poppins Bold"/>
                <a:cs typeface="Poppins Bold"/>
                <a:sym typeface="Poppins Bold"/>
              </a:rPr>
              <a:t>AUSTRALIA</a:t>
            </a:r>
          </a:p>
        </p:txBody>
      </p:sp>
      <p:sp>
        <p:nvSpPr>
          <p:cNvPr id="14" name="TextBox 14"/>
          <p:cNvSpPr txBox="1"/>
          <p:nvPr/>
        </p:nvSpPr>
        <p:spPr>
          <a:xfrm>
            <a:off x="8209887" y="6933037"/>
            <a:ext cx="1258764" cy="419150"/>
          </a:xfrm>
          <a:prstGeom prst="rect">
            <a:avLst/>
          </a:prstGeom>
        </p:spPr>
        <p:txBody>
          <a:bodyPr lIns="0" tIns="0" rIns="0" bIns="0" rtlCol="0" anchor="t">
            <a:spAutoFit/>
          </a:bodyPr>
          <a:lstStyle/>
          <a:p>
            <a:pPr algn="ctr">
              <a:lnSpc>
                <a:spcPts val="3224"/>
              </a:lnSpc>
              <a:spcBef>
                <a:spcPct val="0"/>
              </a:spcBef>
            </a:pPr>
            <a:r>
              <a:rPr lang="en-US" sz="2499" b="1" spc="-137">
                <a:gradFill>
                  <a:gsLst>
                    <a:gs pos="0">
                      <a:srgbClr val="F8E2AE">
                        <a:alpha val="100000"/>
                      </a:srgbClr>
                    </a:gs>
                    <a:gs pos="50000">
                      <a:srgbClr val="F2B40E">
                        <a:alpha val="100000"/>
                      </a:srgbClr>
                    </a:gs>
                    <a:gs pos="100000">
                      <a:srgbClr val="FCF0B6">
                        <a:alpha val="100000"/>
                      </a:srgbClr>
                    </a:gs>
                  </a:gsLst>
                  <a:lin ang="2700000"/>
                </a:gradFill>
                <a:latin typeface="Poppins Bold"/>
                <a:ea typeface="Poppins Bold"/>
                <a:cs typeface="Poppins Bold"/>
                <a:sym typeface="Poppins Bold"/>
              </a:rPr>
              <a:t>AFRICA</a:t>
            </a:r>
          </a:p>
        </p:txBody>
      </p:sp>
      <p:sp>
        <p:nvSpPr>
          <p:cNvPr id="15" name="TextBox 15"/>
          <p:cNvSpPr txBox="1"/>
          <p:nvPr/>
        </p:nvSpPr>
        <p:spPr>
          <a:xfrm>
            <a:off x="4593309" y="7118799"/>
            <a:ext cx="1626870" cy="819249"/>
          </a:xfrm>
          <a:prstGeom prst="rect">
            <a:avLst/>
          </a:prstGeom>
        </p:spPr>
        <p:txBody>
          <a:bodyPr lIns="0" tIns="0" rIns="0" bIns="0" rtlCol="0" anchor="t">
            <a:spAutoFit/>
          </a:bodyPr>
          <a:lstStyle/>
          <a:p>
            <a:pPr algn="ctr">
              <a:lnSpc>
                <a:spcPts val="3224"/>
              </a:lnSpc>
              <a:spcBef>
                <a:spcPct val="0"/>
              </a:spcBef>
            </a:pPr>
            <a:r>
              <a:rPr lang="en-US" sz="2499" b="1" spc="-137">
                <a:gradFill>
                  <a:gsLst>
                    <a:gs pos="0">
                      <a:srgbClr val="F8E2AE">
                        <a:alpha val="100000"/>
                      </a:srgbClr>
                    </a:gs>
                    <a:gs pos="50000">
                      <a:srgbClr val="F2B40E">
                        <a:alpha val="100000"/>
                      </a:srgbClr>
                    </a:gs>
                    <a:gs pos="100000">
                      <a:srgbClr val="FCF0B6">
                        <a:alpha val="100000"/>
                      </a:srgbClr>
                    </a:gs>
                  </a:gsLst>
                  <a:lin ang="2700000"/>
                </a:gradFill>
                <a:latin typeface="Poppins Bold"/>
                <a:ea typeface="Poppins Bold"/>
                <a:cs typeface="Poppins Bold"/>
                <a:sym typeface="Poppins Bold"/>
              </a:rPr>
              <a:t>SOUTH AMERICA</a:t>
            </a:r>
          </a:p>
        </p:txBody>
      </p:sp>
      <p:sp>
        <p:nvSpPr>
          <p:cNvPr id="16" name="TextBox 16"/>
          <p:cNvSpPr txBox="1"/>
          <p:nvPr/>
        </p:nvSpPr>
        <p:spPr>
          <a:xfrm>
            <a:off x="1962506" y="3035217"/>
            <a:ext cx="1394382" cy="819249"/>
          </a:xfrm>
          <a:prstGeom prst="rect">
            <a:avLst/>
          </a:prstGeom>
        </p:spPr>
        <p:txBody>
          <a:bodyPr lIns="0" tIns="0" rIns="0" bIns="0" rtlCol="0" anchor="t">
            <a:spAutoFit/>
          </a:bodyPr>
          <a:lstStyle/>
          <a:p>
            <a:pPr algn="ctr">
              <a:lnSpc>
                <a:spcPts val="3224"/>
              </a:lnSpc>
              <a:spcBef>
                <a:spcPct val="0"/>
              </a:spcBef>
            </a:pPr>
            <a:r>
              <a:rPr lang="en-US" sz="2499" b="1" spc="-137">
                <a:gradFill>
                  <a:gsLst>
                    <a:gs pos="0">
                      <a:srgbClr val="F8E2AE">
                        <a:alpha val="100000"/>
                      </a:srgbClr>
                    </a:gs>
                    <a:gs pos="50000">
                      <a:srgbClr val="F2B40E">
                        <a:alpha val="100000"/>
                      </a:srgbClr>
                    </a:gs>
                    <a:gs pos="100000">
                      <a:srgbClr val="FCF0B6">
                        <a:alpha val="100000"/>
                      </a:srgbClr>
                    </a:gs>
                  </a:gsLst>
                  <a:lin ang="2700000"/>
                </a:gradFill>
                <a:latin typeface="Poppins Bold"/>
                <a:ea typeface="Poppins Bold"/>
                <a:cs typeface="Poppins Bold"/>
                <a:sym typeface="Poppins Bold"/>
              </a:rPr>
              <a:t>NORTH AMERICA</a:t>
            </a:r>
          </a:p>
        </p:txBody>
      </p:sp>
      <p:sp>
        <p:nvSpPr>
          <p:cNvPr id="17" name="TextBox 17"/>
          <p:cNvSpPr txBox="1"/>
          <p:nvPr/>
        </p:nvSpPr>
        <p:spPr>
          <a:xfrm>
            <a:off x="8408486" y="2663692"/>
            <a:ext cx="1258764" cy="419150"/>
          </a:xfrm>
          <a:prstGeom prst="rect">
            <a:avLst/>
          </a:prstGeom>
        </p:spPr>
        <p:txBody>
          <a:bodyPr lIns="0" tIns="0" rIns="0" bIns="0" rtlCol="0" anchor="t">
            <a:spAutoFit/>
          </a:bodyPr>
          <a:lstStyle/>
          <a:p>
            <a:pPr algn="ctr">
              <a:lnSpc>
                <a:spcPts val="3224"/>
              </a:lnSpc>
              <a:spcBef>
                <a:spcPct val="0"/>
              </a:spcBef>
            </a:pPr>
            <a:r>
              <a:rPr lang="en-US" sz="2499" b="1" spc="-137">
                <a:gradFill>
                  <a:gsLst>
                    <a:gs pos="0">
                      <a:srgbClr val="F8E2AE">
                        <a:alpha val="100000"/>
                      </a:srgbClr>
                    </a:gs>
                    <a:gs pos="50000">
                      <a:srgbClr val="F2B40E">
                        <a:alpha val="100000"/>
                      </a:srgbClr>
                    </a:gs>
                    <a:gs pos="100000">
                      <a:srgbClr val="FCF0B6">
                        <a:alpha val="100000"/>
                      </a:srgbClr>
                    </a:gs>
                  </a:gsLst>
                  <a:lin ang="2700000"/>
                </a:gradFill>
                <a:latin typeface="Poppins Bold"/>
                <a:ea typeface="Poppins Bold"/>
                <a:cs typeface="Poppins Bold"/>
                <a:sym typeface="Poppins Bold"/>
              </a:rPr>
              <a:t>EUROPE</a:t>
            </a:r>
          </a:p>
        </p:txBody>
      </p:sp>
      <p:sp>
        <p:nvSpPr>
          <p:cNvPr id="18" name="TextBox 18"/>
          <p:cNvSpPr txBox="1"/>
          <p:nvPr/>
        </p:nvSpPr>
        <p:spPr>
          <a:xfrm>
            <a:off x="6517330" y="5299835"/>
            <a:ext cx="1818911" cy="419150"/>
          </a:xfrm>
          <a:prstGeom prst="rect">
            <a:avLst/>
          </a:prstGeom>
        </p:spPr>
        <p:txBody>
          <a:bodyPr lIns="0" tIns="0" rIns="0" bIns="0" rtlCol="0" anchor="t">
            <a:spAutoFit/>
          </a:bodyPr>
          <a:lstStyle/>
          <a:p>
            <a:pPr algn="ctr">
              <a:lnSpc>
                <a:spcPts val="3224"/>
              </a:lnSpc>
              <a:spcBef>
                <a:spcPct val="0"/>
              </a:spcBef>
            </a:pPr>
            <a:r>
              <a:rPr lang="en-US" sz="2499" b="1" spc="-137">
                <a:gradFill>
                  <a:gsLst>
                    <a:gs pos="0">
                      <a:srgbClr val="F8E2AE">
                        <a:alpha val="100000"/>
                      </a:srgbClr>
                    </a:gs>
                    <a:gs pos="50000">
                      <a:srgbClr val="F2B40E">
                        <a:alpha val="100000"/>
                      </a:srgbClr>
                    </a:gs>
                    <a:gs pos="100000">
                      <a:srgbClr val="FCF0B6">
                        <a:alpha val="100000"/>
                      </a:srgbClr>
                    </a:gs>
                  </a:gsLst>
                  <a:lin ang="2700000"/>
                </a:gradFill>
                <a:latin typeface="Poppins Bold"/>
                <a:ea typeface="Poppins Bold"/>
                <a:cs typeface="Poppins Bold"/>
                <a:sym typeface="Poppins Bold"/>
              </a:rPr>
              <a:t>CARIBBEAN</a:t>
            </a:r>
          </a:p>
        </p:txBody>
      </p:sp>
      <p:sp>
        <p:nvSpPr>
          <p:cNvPr id="19" name="Freeform 19"/>
          <p:cNvSpPr/>
          <p:nvPr/>
        </p:nvSpPr>
        <p:spPr>
          <a:xfrm>
            <a:off x="3798009" y="2711086"/>
            <a:ext cx="460977" cy="743512"/>
          </a:xfrm>
          <a:custGeom>
            <a:avLst/>
            <a:gdLst/>
            <a:ahLst/>
            <a:cxnLst/>
            <a:rect l="l" t="t" r="r" b="b"/>
            <a:pathLst>
              <a:path w="460977" h="743512">
                <a:moveTo>
                  <a:pt x="0" y="0"/>
                </a:moveTo>
                <a:lnTo>
                  <a:pt x="460977" y="0"/>
                </a:lnTo>
                <a:lnTo>
                  <a:pt x="460977" y="743512"/>
                </a:lnTo>
                <a:lnTo>
                  <a:pt x="0" y="743512"/>
                </a:lnTo>
                <a:lnTo>
                  <a:pt x="0" y="0"/>
                </a:lnTo>
                <a:close/>
              </a:path>
            </a:pathLst>
          </a:custGeom>
          <a:blipFill>
            <a:blip r:embed="rId5"/>
            <a:stretch>
              <a:fillRect/>
            </a:stretch>
          </a:blipFill>
        </p:spPr>
        <p:txBody>
          <a:bodyPr/>
          <a:lstStyle/>
          <a:p>
            <a:endParaRPr lang="en-US"/>
          </a:p>
        </p:txBody>
      </p:sp>
      <p:sp>
        <p:nvSpPr>
          <p:cNvPr id="20" name="Freeform 20"/>
          <p:cNvSpPr/>
          <p:nvPr/>
        </p:nvSpPr>
        <p:spPr>
          <a:xfrm>
            <a:off x="5759201" y="4565537"/>
            <a:ext cx="460977" cy="743512"/>
          </a:xfrm>
          <a:custGeom>
            <a:avLst/>
            <a:gdLst/>
            <a:ahLst/>
            <a:cxnLst/>
            <a:rect l="l" t="t" r="r" b="b"/>
            <a:pathLst>
              <a:path w="460977" h="743512">
                <a:moveTo>
                  <a:pt x="0" y="0"/>
                </a:moveTo>
                <a:lnTo>
                  <a:pt x="460978" y="0"/>
                </a:lnTo>
                <a:lnTo>
                  <a:pt x="460978" y="743512"/>
                </a:lnTo>
                <a:lnTo>
                  <a:pt x="0" y="743512"/>
                </a:lnTo>
                <a:lnTo>
                  <a:pt x="0" y="0"/>
                </a:lnTo>
                <a:close/>
              </a:path>
            </a:pathLst>
          </a:custGeom>
          <a:blipFill>
            <a:blip r:embed="rId5"/>
            <a:stretch>
              <a:fillRect/>
            </a:stretch>
          </a:blipFill>
        </p:spPr>
        <p:txBody>
          <a:bodyPr/>
          <a:lstStyle/>
          <a:p>
            <a:endParaRPr lang="en-US"/>
          </a:p>
        </p:txBody>
      </p:sp>
      <p:sp>
        <p:nvSpPr>
          <p:cNvPr id="21" name="Freeform 21"/>
          <p:cNvSpPr/>
          <p:nvPr/>
        </p:nvSpPr>
        <p:spPr>
          <a:xfrm>
            <a:off x="6517330" y="6608674"/>
            <a:ext cx="460977" cy="743512"/>
          </a:xfrm>
          <a:custGeom>
            <a:avLst/>
            <a:gdLst/>
            <a:ahLst/>
            <a:cxnLst/>
            <a:rect l="l" t="t" r="r" b="b"/>
            <a:pathLst>
              <a:path w="460977" h="743512">
                <a:moveTo>
                  <a:pt x="0" y="0"/>
                </a:moveTo>
                <a:lnTo>
                  <a:pt x="460977" y="0"/>
                </a:lnTo>
                <a:lnTo>
                  <a:pt x="460977" y="743513"/>
                </a:lnTo>
                <a:lnTo>
                  <a:pt x="0" y="743513"/>
                </a:lnTo>
                <a:lnTo>
                  <a:pt x="0" y="0"/>
                </a:lnTo>
                <a:close/>
              </a:path>
            </a:pathLst>
          </a:custGeom>
          <a:blipFill>
            <a:blip r:embed="rId5"/>
            <a:stretch>
              <a:fillRect/>
            </a:stretch>
          </a:blipFill>
        </p:spPr>
        <p:txBody>
          <a:bodyPr/>
          <a:lstStyle/>
          <a:p>
            <a:endParaRPr lang="en-US"/>
          </a:p>
        </p:txBody>
      </p:sp>
      <p:sp>
        <p:nvSpPr>
          <p:cNvPr id="22" name="Freeform 22"/>
          <p:cNvSpPr/>
          <p:nvPr/>
        </p:nvSpPr>
        <p:spPr>
          <a:xfrm>
            <a:off x="9468651" y="6236918"/>
            <a:ext cx="460977" cy="743512"/>
          </a:xfrm>
          <a:custGeom>
            <a:avLst/>
            <a:gdLst/>
            <a:ahLst/>
            <a:cxnLst/>
            <a:rect l="l" t="t" r="r" b="b"/>
            <a:pathLst>
              <a:path w="460977" h="743512">
                <a:moveTo>
                  <a:pt x="0" y="0"/>
                </a:moveTo>
                <a:lnTo>
                  <a:pt x="460978" y="0"/>
                </a:lnTo>
                <a:lnTo>
                  <a:pt x="460978" y="743513"/>
                </a:lnTo>
                <a:lnTo>
                  <a:pt x="0" y="743513"/>
                </a:lnTo>
                <a:lnTo>
                  <a:pt x="0" y="0"/>
                </a:lnTo>
                <a:close/>
              </a:path>
            </a:pathLst>
          </a:custGeom>
          <a:blipFill>
            <a:blip r:embed="rId5"/>
            <a:stretch>
              <a:fillRect/>
            </a:stretch>
          </a:blipFill>
        </p:spPr>
        <p:txBody>
          <a:bodyPr/>
          <a:lstStyle/>
          <a:p>
            <a:endParaRPr lang="en-US"/>
          </a:p>
        </p:txBody>
      </p:sp>
      <p:sp>
        <p:nvSpPr>
          <p:cNvPr id="23" name="Freeform 23"/>
          <p:cNvSpPr/>
          <p:nvPr/>
        </p:nvSpPr>
        <p:spPr>
          <a:xfrm>
            <a:off x="7647786" y="2165548"/>
            <a:ext cx="460977" cy="743512"/>
          </a:xfrm>
          <a:custGeom>
            <a:avLst/>
            <a:gdLst/>
            <a:ahLst/>
            <a:cxnLst/>
            <a:rect l="l" t="t" r="r" b="b"/>
            <a:pathLst>
              <a:path w="460977" h="743512">
                <a:moveTo>
                  <a:pt x="0" y="0"/>
                </a:moveTo>
                <a:lnTo>
                  <a:pt x="460978" y="0"/>
                </a:lnTo>
                <a:lnTo>
                  <a:pt x="460978" y="743512"/>
                </a:lnTo>
                <a:lnTo>
                  <a:pt x="0" y="743512"/>
                </a:lnTo>
                <a:lnTo>
                  <a:pt x="0" y="0"/>
                </a:lnTo>
                <a:close/>
              </a:path>
            </a:pathLst>
          </a:custGeom>
          <a:blipFill>
            <a:blip r:embed="rId5"/>
            <a:stretch>
              <a:fillRect/>
            </a:stretch>
          </a:blipFill>
        </p:spPr>
        <p:txBody>
          <a:bodyPr/>
          <a:lstStyle/>
          <a:p>
            <a:endParaRPr lang="en-US"/>
          </a:p>
        </p:txBody>
      </p:sp>
      <p:sp>
        <p:nvSpPr>
          <p:cNvPr id="24" name="Freeform 24"/>
          <p:cNvSpPr/>
          <p:nvPr/>
        </p:nvSpPr>
        <p:spPr>
          <a:xfrm>
            <a:off x="12352543" y="5309049"/>
            <a:ext cx="460977" cy="743512"/>
          </a:xfrm>
          <a:custGeom>
            <a:avLst/>
            <a:gdLst/>
            <a:ahLst/>
            <a:cxnLst/>
            <a:rect l="l" t="t" r="r" b="b"/>
            <a:pathLst>
              <a:path w="460977" h="743512">
                <a:moveTo>
                  <a:pt x="0" y="0"/>
                </a:moveTo>
                <a:lnTo>
                  <a:pt x="460978" y="0"/>
                </a:lnTo>
                <a:lnTo>
                  <a:pt x="460978" y="743512"/>
                </a:lnTo>
                <a:lnTo>
                  <a:pt x="0" y="743512"/>
                </a:lnTo>
                <a:lnTo>
                  <a:pt x="0" y="0"/>
                </a:lnTo>
                <a:close/>
              </a:path>
            </a:pathLst>
          </a:custGeom>
          <a:blipFill>
            <a:blip r:embed="rId5"/>
            <a:stretch>
              <a:fillRect/>
            </a:stretch>
          </a:blipFill>
        </p:spPr>
        <p:txBody>
          <a:bodyPr/>
          <a:lstStyle/>
          <a:p>
            <a:endParaRPr lang="en-US"/>
          </a:p>
        </p:txBody>
      </p:sp>
      <p:sp>
        <p:nvSpPr>
          <p:cNvPr id="25" name="Freeform 25"/>
          <p:cNvSpPr/>
          <p:nvPr/>
        </p:nvSpPr>
        <p:spPr>
          <a:xfrm>
            <a:off x="13533147" y="7352187"/>
            <a:ext cx="460977" cy="743512"/>
          </a:xfrm>
          <a:custGeom>
            <a:avLst/>
            <a:gdLst/>
            <a:ahLst/>
            <a:cxnLst/>
            <a:rect l="l" t="t" r="r" b="b"/>
            <a:pathLst>
              <a:path w="460977" h="743512">
                <a:moveTo>
                  <a:pt x="0" y="0"/>
                </a:moveTo>
                <a:lnTo>
                  <a:pt x="460977" y="0"/>
                </a:lnTo>
                <a:lnTo>
                  <a:pt x="460977" y="743512"/>
                </a:lnTo>
                <a:lnTo>
                  <a:pt x="0" y="743512"/>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0" y="0"/>
            <a:ext cx="18288000" cy="10694920"/>
            <a:chOff x="0" y="0"/>
            <a:chExt cx="4816593" cy="2816769"/>
          </a:xfrm>
        </p:grpSpPr>
        <p:sp>
          <p:nvSpPr>
            <p:cNvPr id="4" name="Freeform 4"/>
            <p:cNvSpPr/>
            <p:nvPr/>
          </p:nvSpPr>
          <p:spPr>
            <a:xfrm>
              <a:off x="0" y="0"/>
              <a:ext cx="4816592" cy="2816769"/>
            </a:xfrm>
            <a:custGeom>
              <a:avLst/>
              <a:gdLst/>
              <a:ahLst/>
              <a:cxnLst/>
              <a:rect l="l" t="t" r="r" b="b"/>
              <a:pathLst>
                <a:path w="4816592" h="2816769">
                  <a:moveTo>
                    <a:pt x="0" y="0"/>
                  </a:moveTo>
                  <a:lnTo>
                    <a:pt x="4816592" y="0"/>
                  </a:lnTo>
                  <a:lnTo>
                    <a:pt x="4816592" y="2816769"/>
                  </a:lnTo>
                  <a:lnTo>
                    <a:pt x="0" y="2816769"/>
                  </a:lnTo>
                  <a:close/>
                </a:path>
              </a:pathLst>
            </a:custGeom>
            <a:solidFill>
              <a:srgbClr val="051025">
                <a:alpha val="29804"/>
              </a:srgbClr>
            </a:solidFill>
          </p:spPr>
          <p:txBody>
            <a:bodyPr/>
            <a:lstStyle/>
            <a:p>
              <a:endParaRPr lang="en-US"/>
            </a:p>
          </p:txBody>
        </p:sp>
        <p:sp>
          <p:nvSpPr>
            <p:cNvPr id="5" name="TextBox 5"/>
            <p:cNvSpPr txBox="1"/>
            <p:nvPr/>
          </p:nvSpPr>
          <p:spPr>
            <a:xfrm>
              <a:off x="0" y="-28575"/>
              <a:ext cx="4816593" cy="2845344"/>
            </a:xfrm>
            <a:prstGeom prst="rect">
              <a:avLst/>
            </a:prstGeom>
          </p:spPr>
          <p:txBody>
            <a:bodyPr lIns="50800" tIns="50800" rIns="50800" bIns="50800" rtlCol="0" anchor="ctr"/>
            <a:lstStyle/>
            <a:p>
              <a:pPr algn="ctr">
                <a:lnSpc>
                  <a:spcPts val="2261"/>
                </a:lnSpc>
              </a:pPr>
              <a:endParaRPr/>
            </a:p>
          </p:txBody>
        </p:sp>
      </p:grpSp>
      <p:grpSp>
        <p:nvGrpSpPr>
          <p:cNvPr id="6" name="Group 6"/>
          <p:cNvGrpSpPr/>
          <p:nvPr/>
        </p:nvGrpSpPr>
        <p:grpSpPr>
          <a:xfrm>
            <a:off x="-1637075" y="1438102"/>
            <a:ext cx="20412774" cy="1455213"/>
            <a:chOff x="0" y="0"/>
            <a:chExt cx="5376204" cy="383266"/>
          </a:xfrm>
        </p:grpSpPr>
        <p:sp>
          <p:nvSpPr>
            <p:cNvPr id="7" name="Freeform 7"/>
            <p:cNvSpPr/>
            <p:nvPr/>
          </p:nvSpPr>
          <p:spPr>
            <a:xfrm>
              <a:off x="0" y="0"/>
              <a:ext cx="5376204" cy="383266"/>
            </a:xfrm>
            <a:custGeom>
              <a:avLst/>
              <a:gdLst/>
              <a:ahLst/>
              <a:cxnLst/>
              <a:rect l="l" t="t" r="r" b="b"/>
              <a:pathLst>
                <a:path w="5376204" h="383266">
                  <a:moveTo>
                    <a:pt x="0" y="0"/>
                  </a:moveTo>
                  <a:lnTo>
                    <a:pt x="5376204" y="0"/>
                  </a:lnTo>
                  <a:lnTo>
                    <a:pt x="5376204" y="383266"/>
                  </a:lnTo>
                  <a:lnTo>
                    <a:pt x="0" y="383266"/>
                  </a:lnTo>
                  <a:close/>
                </a:path>
              </a:pathLst>
            </a:custGeom>
            <a:solidFill>
              <a:srgbClr val="051025"/>
            </a:solidFill>
          </p:spPr>
          <p:txBody>
            <a:bodyPr/>
            <a:lstStyle/>
            <a:p>
              <a:endParaRPr lang="en-US"/>
            </a:p>
          </p:txBody>
        </p:sp>
        <p:sp>
          <p:nvSpPr>
            <p:cNvPr id="8" name="TextBox 8"/>
            <p:cNvSpPr txBox="1"/>
            <p:nvPr/>
          </p:nvSpPr>
          <p:spPr>
            <a:xfrm>
              <a:off x="0" y="19050"/>
              <a:ext cx="5376204" cy="364216"/>
            </a:xfrm>
            <a:prstGeom prst="rect">
              <a:avLst/>
            </a:prstGeom>
          </p:spPr>
          <p:txBody>
            <a:bodyPr lIns="50800" tIns="50800" rIns="50800" bIns="50800" rtlCol="0" anchor="ctr"/>
            <a:lstStyle/>
            <a:p>
              <a:pPr algn="ctr">
                <a:lnSpc>
                  <a:spcPts val="2530"/>
                </a:lnSpc>
              </a:pPr>
              <a:endParaRPr/>
            </a:p>
          </p:txBody>
        </p:sp>
      </p:grpSp>
      <p:sp>
        <p:nvSpPr>
          <p:cNvPr id="9" name="TextBox 9"/>
          <p:cNvSpPr txBox="1"/>
          <p:nvPr/>
        </p:nvSpPr>
        <p:spPr>
          <a:xfrm>
            <a:off x="14585283" y="525262"/>
            <a:ext cx="2926158" cy="200660"/>
          </a:xfrm>
          <a:prstGeom prst="rect">
            <a:avLst/>
          </a:prstGeom>
        </p:spPr>
        <p:txBody>
          <a:bodyPr lIns="0" tIns="0" rIns="0" bIns="0" rtlCol="0" anchor="t">
            <a:spAutoFit/>
          </a:bodyPr>
          <a:lstStyle/>
          <a:p>
            <a:pPr algn="ctr">
              <a:lnSpc>
                <a:spcPts val="1540"/>
              </a:lnSpc>
            </a:pPr>
            <a:r>
              <a:rPr lang="en-US" sz="1100" b="1">
                <a:solidFill>
                  <a:srgbClr val="B8C6D9"/>
                </a:solidFill>
                <a:latin typeface="Poppins Semi-Bold"/>
                <a:ea typeface="Poppins Semi-Bold"/>
                <a:cs typeface="Poppins Semi-Bold"/>
                <a:sym typeface="Poppins Semi-Bold"/>
              </a:rPr>
              <a:t>We Build Trust</a:t>
            </a:r>
          </a:p>
        </p:txBody>
      </p:sp>
      <p:sp>
        <p:nvSpPr>
          <p:cNvPr id="10" name="Freeform 10"/>
          <p:cNvSpPr/>
          <p:nvPr/>
        </p:nvSpPr>
        <p:spPr>
          <a:xfrm>
            <a:off x="16358842" y="319265"/>
            <a:ext cx="1767678" cy="990600"/>
          </a:xfrm>
          <a:custGeom>
            <a:avLst/>
            <a:gdLst/>
            <a:ahLst/>
            <a:cxnLst/>
            <a:rect l="l" t="t" r="r" b="b"/>
            <a:pathLst>
              <a:path w="1767678" h="990600">
                <a:moveTo>
                  <a:pt x="0" y="0"/>
                </a:moveTo>
                <a:lnTo>
                  <a:pt x="1767678" y="0"/>
                </a:lnTo>
                <a:lnTo>
                  <a:pt x="1767678" y="990600"/>
                </a:lnTo>
                <a:lnTo>
                  <a:pt x="0" y="990600"/>
                </a:lnTo>
                <a:lnTo>
                  <a:pt x="0" y="0"/>
                </a:lnTo>
                <a:close/>
              </a:path>
            </a:pathLst>
          </a:custGeom>
          <a:blipFill>
            <a:blip r:embed="rId3"/>
            <a:stretch>
              <a:fillRect l="-1939" t="-12160" r="-2483" b="-19439"/>
            </a:stretch>
          </a:blipFill>
        </p:spPr>
        <p:txBody>
          <a:bodyPr/>
          <a:lstStyle/>
          <a:p>
            <a:endParaRPr lang="en-US"/>
          </a:p>
        </p:txBody>
      </p:sp>
      <p:grpSp>
        <p:nvGrpSpPr>
          <p:cNvPr id="11" name="Group 11"/>
          <p:cNvGrpSpPr/>
          <p:nvPr/>
        </p:nvGrpSpPr>
        <p:grpSpPr>
          <a:xfrm>
            <a:off x="676291" y="3465412"/>
            <a:ext cx="2792238" cy="1543050"/>
            <a:chOff x="0" y="0"/>
            <a:chExt cx="735404" cy="406400"/>
          </a:xfrm>
        </p:grpSpPr>
        <p:sp>
          <p:nvSpPr>
            <p:cNvPr id="12" name="Freeform 12"/>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13" name="TextBox 13"/>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sp>
        <p:nvSpPr>
          <p:cNvPr id="14" name="Freeform 14"/>
          <p:cNvSpPr/>
          <p:nvPr/>
        </p:nvSpPr>
        <p:spPr>
          <a:xfrm>
            <a:off x="995439" y="3518957"/>
            <a:ext cx="2153942" cy="1435961"/>
          </a:xfrm>
          <a:custGeom>
            <a:avLst/>
            <a:gdLst/>
            <a:ahLst/>
            <a:cxnLst/>
            <a:rect l="l" t="t" r="r" b="b"/>
            <a:pathLst>
              <a:path w="2153942" h="1435961">
                <a:moveTo>
                  <a:pt x="0" y="0"/>
                </a:moveTo>
                <a:lnTo>
                  <a:pt x="2153942" y="0"/>
                </a:lnTo>
                <a:lnTo>
                  <a:pt x="2153942" y="1435961"/>
                </a:lnTo>
                <a:lnTo>
                  <a:pt x="0" y="1435961"/>
                </a:lnTo>
                <a:lnTo>
                  <a:pt x="0" y="0"/>
                </a:lnTo>
                <a:close/>
              </a:path>
            </a:pathLst>
          </a:custGeom>
          <a:blipFill>
            <a:blip r:embed="rId4"/>
            <a:stretch>
              <a:fillRect/>
            </a:stretch>
          </a:blipFill>
        </p:spPr>
        <p:txBody>
          <a:bodyPr/>
          <a:lstStyle/>
          <a:p>
            <a:endParaRPr lang="en-US"/>
          </a:p>
        </p:txBody>
      </p:sp>
      <p:grpSp>
        <p:nvGrpSpPr>
          <p:cNvPr id="15" name="Group 15"/>
          <p:cNvGrpSpPr/>
          <p:nvPr/>
        </p:nvGrpSpPr>
        <p:grpSpPr>
          <a:xfrm>
            <a:off x="4213908" y="3518957"/>
            <a:ext cx="2792238" cy="1543050"/>
            <a:chOff x="0" y="0"/>
            <a:chExt cx="735404" cy="406400"/>
          </a:xfrm>
        </p:grpSpPr>
        <p:sp>
          <p:nvSpPr>
            <p:cNvPr id="16" name="Freeform 16"/>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17" name="TextBox 17"/>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18" name="Group 18"/>
          <p:cNvGrpSpPr/>
          <p:nvPr/>
        </p:nvGrpSpPr>
        <p:grpSpPr>
          <a:xfrm>
            <a:off x="7749095" y="3518957"/>
            <a:ext cx="2792238" cy="1543050"/>
            <a:chOff x="0" y="0"/>
            <a:chExt cx="735404" cy="406400"/>
          </a:xfrm>
        </p:grpSpPr>
        <p:sp>
          <p:nvSpPr>
            <p:cNvPr id="19" name="Freeform 19"/>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20" name="TextBox 20"/>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21" name="Group 21"/>
          <p:cNvGrpSpPr/>
          <p:nvPr/>
        </p:nvGrpSpPr>
        <p:grpSpPr>
          <a:xfrm>
            <a:off x="11284283" y="3518957"/>
            <a:ext cx="2792238" cy="1543050"/>
            <a:chOff x="0" y="0"/>
            <a:chExt cx="735404" cy="406400"/>
          </a:xfrm>
        </p:grpSpPr>
        <p:sp>
          <p:nvSpPr>
            <p:cNvPr id="22" name="Freeform 22"/>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23" name="TextBox 23"/>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24" name="Group 24"/>
          <p:cNvGrpSpPr/>
          <p:nvPr/>
        </p:nvGrpSpPr>
        <p:grpSpPr>
          <a:xfrm>
            <a:off x="676291" y="5614457"/>
            <a:ext cx="2792238" cy="1543050"/>
            <a:chOff x="0" y="0"/>
            <a:chExt cx="735404" cy="406400"/>
          </a:xfrm>
        </p:grpSpPr>
        <p:sp>
          <p:nvSpPr>
            <p:cNvPr id="25" name="Freeform 25"/>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26" name="TextBox 26"/>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27" name="Group 27"/>
          <p:cNvGrpSpPr/>
          <p:nvPr/>
        </p:nvGrpSpPr>
        <p:grpSpPr>
          <a:xfrm>
            <a:off x="4213908" y="5668001"/>
            <a:ext cx="2792238" cy="1543050"/>
            <a:chOff x="0" y="0"/>
            <a:chExt cx="735404" cy="406400"/>
          </a:xfrm>
        </p:grpSpPr>
        <p:sp>
          <p:nvSpPr>
            <p:cNvPr id="28" name="Freeform 28"/>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29" name="TextBox 29"/>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30" name="Group 30"/>
          <p:cNvGrpSpPr/>
          <p:nvPr/>
        </p:nvGrpSpPr>
        <p:grpSpPr>
          <a:xfrm>
            <a:off x="7749095" y="5668001"/>
            <a:ext cx="2792238" cy="1543050"/>
            <a:chOff x="0" y="0"/>
            <a:chExt cx="735404" cy="406400"/>
          </a:xfrm>
        </p:grpSpPr>
        <p:sp>
          <p:nvSpPr>
            <p:cNvPr id="31" name="Freeform 31"/>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32" name="TextBox 32"/>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33" name="Group 33"/>
          <p:cNvGrpSpPr/>
          <p:nvPr/>
        </p:nvGrpSpPr>
        <p:grpSpPr>
          <a:xfrm>
            <a:off x="11284283" y="5668001"/>
            <a:ext cx="2792238" cy="1543050"/>
            <a:chOff x="0" y="0"/>
            <a:chExt cx="735404" cy="406400"/>
          </a:xfrm>
        </p:grpSpPr>
        <p:sp>
          <p:nvSpPr>
            <p:cNvPr id="34" name="Freeform 34"/>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35" name="TextBox 35"/>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36" name="Group 36"/>
          <p:cNvGrpSpPr/>
          <p:nvPr/>
        </p:nvGrpSpPr>
        <p:grpSpPr>
          <a:xfrm>
            <a:off x="676291" y="7763501"/>
            <a:ext cx="2792238" cy="1543050"/>
            <a:chOff x="0" y="0"/>
            <a:chExt cx="735404" cy="406400"/>
          </a:xfrm>
        </p:grpSpPr>
        <p:sp>
          <p:nvSpPr>
            <p:cNvPr id="37" name="Freeform 37"/>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38" name="TextBox 38"/>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39" name="Group 39"/>
          <p:cNvGrpSpPr/>
          <p:nvPr/>
        </p:nvGrpSpPr>
        <p:grpSpPr>
          <a:xfrm>
            <a:off x="4213908" y="7817046"/>
            <a:ext cx="2792238" cy="1543050"/>
            <a:chOff x="0" y="0"/>
            <a:chExt cx="735404" cy="406400"/>
          </a:xfrm>
        </p:grpSpPr>
        <p:sp>
          <p:nvSpPr>
            <p:cNvPr id="40" name="Freeform 40"/>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41" name="TextBox 41"/>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42" name="Group 42"/>
          <p:cNvGrpSpPr/>
          <p:nvPr/>
        </p:nvGrpSpPr>
        <p:grpSpPr>
          <a:xfrm>
            <a:off x="7749095" y="7817046"/>
            <a:ext cx="2792238" cy="1543050"/>
            <a:chOff x="0" y="0"/>
            <a:chExt cx="735404" cy="406400"/>
          </a:xfrm>
        </p:grpSpPr>
        <p:sp>
          <p:nvSpPr>
            <p:cNvPr id="43" name="Freeform 43"/>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44" name="TextBox 44"/>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45" name="Group 45"/>
          <p:cNvGrpSpPr/>
          <p:nvPr/>
        </p:nvGrpSpPr>
        <p:grpSpPr>
          <a:xfrm>
            <a:off x="11284283" y="7817046"/>
            <a:ext cx="2792238" cy="1543050"/>
            <a:chOff x="0" y="0"/>
            <a:chExt cx="735404" cy="406400"/>
          </a:xfrm>
        </p:grpSpPr>
        <p:sp>
          <p:nvSpPr>
            <p:cNvPr id="46" name="Freeform 46"/>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47" name="TextBox 47"/>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sp>
        <p:nvSpPr>
          <p:cNvPr id="48" name="Freeform 48"/>
          <p:cNvSpPr/>
          <p:nvPr/>
        </p:nvSpPr>
        <p:spPr>
          <a:xfrm>
            <a:off x="4861162" y="3518957"/>
            <a:ext cx="1612030" cy="1424380"/>
          </a:xfrm>
          <a:custGeom>
            <a:avLst/>
            <a:gdLst/>
            <a:ahLst/>
            <a:cxnLst/>
            <a:rect l="l" t="t" r="r" b="b"/>
            <a:pathLst>
              <a:path w="1612030" h="1424380">
                <a:moveTo>
                  <a:pt x="0" y="0"/>
                </a:moveTo>
                <a:lnTo>
                  <a:pt x="1612030" y="0"/>
                </a:lnTo>
                <a:lnTo>
                  <a:pt x="1612030" y="1424380"/>
                </a:lnTo>
                <a:lnTo>
                  <a:pt x="0" y="1424380"/>
                </a:lnTo>
                <a:lnTo>
                  <a:pt x="0" y="0"/>
                </a:lnTo>
                <a:close/>
              </a:path>
            </a:pathLst>
          </a:custGeom>
          <a:blipFill>
            <a:blip r:embed="rId5"/>
            <a:stretch>
              <a:fillRect/>
            </a:stretch>
          </a:blipFill>
        </p:spPr>
        <p:txBody>
          <a:bodyPr/>
          <a:lstStyle/>
          <a:p>
            <a:endParaRPr lang="en-US"/>
          </a:p>
        </p:txBody>
      </p:sp>
      <p:sp>
        <p:nvSpPr>
          <p:cNvPr id="49" name="Freeform 49"/>
          <p:cNvSpPr/>
          <p:nvPr/>
        </p:nvSpPr>
        <p:spPr>
          <a:xfrm>
            <a:off x="7890100" y="3821452"/>
            <a:ext cx="2510229" cy="963928"/>
          </a:xfrm>
          <a:custGeom>
            <a:avLst/>
            <a:gdLst/>
            <a:ahLst/>
            <a:cxnLst/>
            <a:rect l="l" t="t" r="r" b="b"/>
            <a:pathLst>
              <a:path w="2510229" h="963928">
                <a:moveTo>
                  <a:pt x="0" y="0"/>
                </a:moveTo>
                <a:lnTo>
                  <a:pt x="2510229" y="0"/>
                </a:lnTo>
                <a:lnTo>
                  <a:pt x="2510229" y="963928"/>
                </a:lnTo>
                <a:lnTo>
                  <a:pt x="0" y="963928"/>
                </a:lnTo>
                <a:lnTo>
                  <a:pt x="0" y="0"/>
                </a:lnTo>
                <a:close/>
              </a:path>
            </a:pathLst>
          </a:custGeom>
          <a:blipFill>
            <a:blip r:embed="rId6"/>
            <a:stretch>
              <a:fillRect/>
            </a:stretch>
          </a:blipFill>
        </p:spPr>
        <p:txBody>
          <a:bodyPr/>
          <a:lstStyle/>
          <a:p>
            <a:endParaRPr lang="en-US"/>
          </a:p>
        </p:txBody>
      </p:sp>
      <p:sp>
        <p:nvSpPr>
          <p:cNvPr id="50" name="Freeform 50"/>
          <p:cNvSpPr/>
          <p:nvPr/>
        </p:nvSpPr>
        <p:spPr>
          <a:xfrm>
            <a:off x="11817683" y="3808577"/>
            <a:ext cx="1788511" cy="963809"/>
          </a:xfrm>
          <a:custGeom>
            <a:avLst/>
            <a:gdLst/>
            <a:ahLst/>
            <a:cxnLst/>
            <a:rect l="l" t="t" r="r" b="b"/>
            <a:pathLst>
              <a:path w="1788511" h="963809">
                <a:moveTo>
                  <a:pt x="0" y="0"/>
                </a:moveTo>
                <a:lnTo>
                  <a:pt x="1788512" y="0"/>
                </a:lnTo>
                <a:lnTo>
                  <a:pt x="1788512" y="963809"/>
                </a:lnTo>
                <a:lnTo>
                  <a:pt x="0" y="963809"/>
                </a:lnTo>
                <a:lnTo>
                  <a:pt x="0" y="0"/>
                </a:lnTo>
                <a:close/>
              </a:path>
            </a:pathLst>
          </a:custGeom>
          <a:blipFill>
            <a:blip r:embed="rId7"/>
            <a:stretch>
              <a:fillRect/>
            </a:stretch>
          </a:blipFill>
        </p:spPr>
        <p:txBody>
          <a:bodyPr/>
          <a:lstStyle/>
          <a:p>
            <a:endParaRPr lang="en-US"/>
          </a:p>
        </p:txBody>
      </p:sp>
      <p:sp>
        <p:nvSpPr>
          <p:cNvPr id="51" name="Freeform 51"/>
          <p:cNvSpPr/>
          <p:nvPr/>
        </p:nvSpPr>
        <p:spPr>
          <a:xfrm>
            <a:off x="1380653" y="5681295"/>
            <a:ext cx="1383514" cy="1409374"/>
          </a:xfrm>
          <a:custGeom>
            <a:avLst/>
            <a:gdLst/>
            <a:ahLst/>
            <a:cxnLst/>
            <a:rect l="l" t="t" r="r" b="b"/>
            <a:pathLst>
              <a:path w="1383514" h="1409374">
                <a:moveTo>
                  <a:pt x="0" y="0"/>
                </a:moveTo>
                <a:lnTo>
                  <a:pt x="1383514" y="0"/>
                </a:lnTo>
                <a:lnTo>
                  <a:pt x="1383514" y="1409374"/>
                </a:lnTo>
                <a:lnTo>
                  <a:pt x="0" y="1409374"/>
                </a:lnTo>
                <a:lnTo>
                  <a:pt x="0" y="0"/>
                </a:lnTo>
                <a:close/>
              </a:path>
            </a:pathLst>
          </a:custGeom>
          <a:blipFill>
            <a:blip r:embed="rId8"/>
            <a:stretch>
              <a:fillRect/>
            </a:stretch>
          </a:blipFill>
        </p:spPr>
        <p:txBody>
          <a:bodyPr/>
          <a:lstStyle/>
          <a:p>
            <a:endParaRPr lang="en-US"/>
          </a:p>
        </p:txBody>
      </p:sp>
      <p:sp>
        <p:nvSpPr>
          <p:cNvPr id="52" name="Freeform 52"/>
          <p:cNvSpPr/>
          <p:nvPr/>
        </p:nvSpPr>
        <p:spPr>
          <a:xfrm>
            <a:off x="12027233" y="5890877"/>
            <a:ext cx="1514423" cy="1073134"/>
          </a:xfrm>
          <a:custGeom>
            <a:avLst/>
            <a:gdLst/>
            <a:ahLst/>
            <a:cxnLst/>
            <a:rect l="l" t="t" r="r" b="b"/>
            <a:pathLst>
              <a:path w="1514423" h="1073134">
                <a:moveTo>
                  <a:pt x="0" y="0"/>
                </a:moveTo>
                <a:lnTo>
                  <a:pt x="1514423" y="0"/>
                </a:lnTo>
                <a:lnTo>
                  <a:pt x="1514423" y="1073134"/>
                </a:lnTo>
                <a:lnTo>
                  <a:pt x="0" y="1073134"/>
                </a:lnTo>
                <a:lnTo>
                  <a:pt x="0" y="0"/>
                </a:lnTo>
                <a:close/>
              </a:path>
            </a:pathLst>
          </a:custGeom>
          <a:blipFill>
            <a:blip r:embed="rId9"/>
            <a:stretch>
              <a:fillRect/>
            </a:stretch>
          </a:blipFill>
        </p:spPr>
        <p:txBody>
          <a:bodyPr/>
          <a:lstStyle/>
          <a:p>
            <a:endParaRPr lang="en-US"/>
          </a:p>
        </p:txBody>
      </p:sp>
      <p:sp>
        <p:nvSpPr>
          <p:cNvPr id="53" name="Freeform 53"/>
          <p:cNvSpPr/>
          <p:nvPr/>
        </p:nvSpPr>
        <p:spPr>
          <a:xfrm>
            <a:off x="12006532" y="7890932"/>
            <a:ext cx="1347740" cy="1347740"/>
          </a:xfrm>
          <a:custGeom>
            <a:avLst/>
            <a:gdLst/>
            <a:ahLst/>
            <a:cxnLst/>
            <a:rect l="l" t="t" r="r" b="b"/>
            <a:pathLst>
              <a:path w="1347740" h="1347740">
                <a:moveTo>
                  <a:pt x="0" y="0"/>
                </a:moveTo>
                <a:lnTo>
                  <a:pt x="1347740" y="0"/>
                </a:lnTo>
                <a:lnTo>
                  <a:pt x="1347740" y="1347740"/>
                </a:lnTo>
                <a:lnTo>
                  <a:pt x="0" y="1347740"/>
                </a:lnTo>
                <a:lnTo>
                  <a:pt x="0" y="0"/>
                </a:lnTo>
                <a:close/>
              </a:path>
            </a:pathLst>
          </a:custGeom>
          <a:blipFill>
            <a:blip r:embed="rId10"/>
            <a:stretch>
              <a:fillRect/>
            </a:stretch>
          </a:blipFill>
        </p:spPr>
        <p:txBody>
          <a:bodyPr/>
          <a:lstStyle/>
          <a:p>
            <a:endParaRPr lang="en-US"/>
          </a:p>
        </p:txBody>
      </p:sp>
      <p:sp>
        <p:nvSpPr>
          <p:cNvPr id="54" name="Freeform 54"/>
          <p:cNvSpPr/>
          <p:nvPr/>
        </p:nvSpPr>
        <p:spPr>
          <a:xfrm>
            <a:off x="7843769" y="8209898"/>
            <a:ext cx="2598761" cy="791927"/>
          </a:xfrm>
          <a:custGeom>
            <a:avLst/>
            <a:gdLst/>
            <a:ahLst/>
            <a:cxnLst/>
            <a:rect l="l" t="t" r="r" b="b"/>
            <a:pathLst>
              <a:path w="2598761" h="791927">
                <a:moveTo>
                  <a:pt x="0" y="0"/>
                </a:moveTo>
                <a:lnTo>
                  <a:pt x="2598761" y="0"/>
                </a:lnTo>
                <a:lnTo>
                  <a:pt x="2598761" y="791927"/>
                </a:lnTo>
                <a:lnTo>
                  <a:pt x="0" y="791927"/>
                </a:lnTo>
                <a:lnTo>
                  <a:pt x="0" y="0"/>
                </a:lnTo>
                <a:close/>
              </a:path>
            </a:pathLst>
          </a:custGeom>
          <a:blipFill>
            <a:blip r:embed="rId11"/>
            <a:stretch>
              <a:fillRect l="-521" r="-521"/>
            </a:stretch>
          </a:blipFill>
        </p:spPr>
        <p:txBody>
          <a:bodyPr/>
          <a:lstStyle/>
          <a:p>
            <a:endParaRPr lang="en-US"/>
          </a:p>
        </p:txBody>
      </p:sp>
      <p:grpSp>
        <p:nvGrpSpPr>
          <p:cNvPr id="55" name="Group 55"/>
          <p:cNvGrpSpPr/>
          <p:nvPr/>
        </p:nvGrpSpPr>
        <p:grpSpPr>
          <a:xfrm>
            <a:off x="14819471" y="3496199"/>
            <a:ext cx="2792238" cy="1543050"/>
            <a:chOff x="0" y="0"/>
            <a:chExt cx="735404" cy="406400"/>
          </a:xfrm>
        </p:grpSpPr>
        <p:sp>
          <p:nvSpPr>
            <p:cNvPr id="56" name="Freeform 56"/>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57" name="TextBox 57"/>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58" name="Group 58"/>
          <p:cNvGrpSpPr/>
          <p:nvPr/>
        </p:nvGrpSpPr>
        <p:grpSpPr>
          <a:xfrm>
            <a:off x="14819471" y="5649561"/>
            <a:ext cx="2792238" cy="1543050"/>
            <a:chOff x="0" y="0"/>
            <a:chExt cx="735404" cy="406400"/>
          </a:xfrm>
        </p:grpSpPr>
        <p:sp>
          <p:nvSpPr>
            <p:cNvPr id="59" name="Freeform 59"/>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60" name="TextBox 60"/>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grpSp>
        <p:nvGrpSpPr>
          <p:cNvPr id="61" name="Group 61"/>
          <p:cNvGrpSpPr/>
          <p:nvPr/>
        </p:nvGrpSpPr>
        <p:grpSpPr>
          <a:xfrm>
            <a:off x="14819471" y="7792686"/>
            <a:ext cx="2792238" cy="1543050"/>
            <a:chOff x="0" y="0"/>
            <a:chExt cx="735404" cy="406400"/>
          </a:xfrm>
        </p:grpSpPr>
        <p:sp>
          <p:nvSpPr>
            <p:cNvPr id="62" name="Freeform 62"/>
            <p:cNvSpPr/>
            <p:nvPr/>
          </p:nvSpPr>
          <p:spPr>
            <a:xfrm>
              <a:off x="0" y="0"/>
              <a:ext cx="735404" cy="406400"/>
            </a:xfrm>
            <a:custGeom>
              <a:avLst/>
              <a:gdLst/>
              <a:ahLst/>
              <a:cxnLst/>
              <a:rect l="l" t="t" r="r" b="b"/>
              <a:pathLst>
                <a:path w="735404" h="406400">
                  <a:moveTo>
                    <a:pt x="141406" y="0"/>
                  </a:moveTo>
                  <a:lnTo>
                    <a:pt x="593999" y="0"/>
                  </a:lnTo>
                  <a:cubicBezTo>
                    <a:pt x="631502" y="0"/>
                    <a:pt x="667469" y="14898"/>
                    <a:pt x="693987" y="41417"/>
                  </a:cubicBezTo>
                  <a:cubicBezTo>
                    <a:pt x="720506" y="67935"/>
                    <a:pt x="735404" y="103902"/>
                    <a:pt x="735404" y="141406"/>
                  </a:cubicBezTo>
                  <a:lnTo>
                    <a:pt x="735404" y="264994"/>
                  </a:lnTo>
                  <a:cubicBezTo>
                    <a:pt x="735404" y="302498"/>
                    <a:pt x="720506" y="338465"/>
                    <a:pt x="693987" y="364983"/>
                  </a:cubicBezTo>
                  <a:cubicBezTo>
                    <a:pt x="667469" y="391502"/>
                    <a:pt x="631502" y="406400"/>
                    <a:pt x="593999" y="406400"/>
                  </a:cubicBezTo>
                  <a:lnTo>
                    <a:pt x="141406" y="406400"/>
                  </a:lnTo>
                  <a:cubicBezTo>
                    <a:pt x="103902" y="406400"/>
                    <a:pt x="67935" y="391502"/>
                    <a:pt x="41417" y="364983"/>
                  </a:cubicBezTo>
                  <a:cubicBezTo>
                    <a:pt x="14898" y="338465"/>
                    <a:pt x="0" y="302498"/>
                    <a:pt x="0" y="264994"/>
                  </a:cubicBezTo>
                  <a:lnTo>
                    <a:pt x="0" y="141406"/>
                  </a:lnTo>
                  <a:cubicBezTo>
                    <a:pt x="0" y="103902"/>
                    <a:pt x="14898" y="67935"/>
                    <a:pt x="41417" y="41417"/>
                  </a:cubicBezTo>
                  <a:cubicBezTo>
                    <a:pt x="67935" y="14898"/>
                    <a:pt x="103902" y="0"/>
                    <a:pt x="141406" y="0"/>
                  </a:cubicBezTo>
                  <a:close/>
                </a:path>
              </a:pathLst>
            </a:custGeom>
            <a:solidFill>
              <a:srgbClr val="FFFFFF"/>
            </a:solidFill>
            <a:ln w="66675" cap="rnd">
              <a:solidFill>
                <a:srgbClr val="B8C6D9"/>
              </a:solidFill>
              <a:prstDash val="solid"/>
              <a:round/>
            </a:ln>
          </p:spPr>
          <p:txBody>
            <a:bodyPr/>
            <a:lstStyle/>
            <a:p>
              <a:endParaRPr lang="en-US"/>
            </a:p>
          </p:txBody>
        </p:sp>
        <p:sp>
          <p:nvSpPr>
            <p:cNvPr id="63" name="TextBox 63"/>
            <p:cNvSpPr txBox="1"/>
            <p:nvPr/>
          </p:nvSpPr>
          <p:spPr>
            <a:xfrm>
              <a:off x="0" y="-28575"/>
              <a:ext cx="735404" cy="434975"/>
            </a:xfrm>
            <a:prstGeom prst="rect">
              <a:avLst/>
            </a:prstGeom>
          </p:spPr>
          <p:txBody>
            <a:bodyPr lIns="50800" tIns="50800" rIns="50800" bIns="50800" rtlCol="0" anchor="ctr"/>
            <a:lstStyle/>
            <a:p>
              <a:pPr algn="ctr">
                <a:lnSpc>
                  <a:spcPts val="2261"/>
                </a:lnSpc>
              </a:pPr>
              <a:endParaRPr/>
            </a:p>
          </p:txBody>
        </p:sp>
      </p:grpSp>
      <p:sp>
        <p:nvSpPr>
          <p:cNvPr id="64" name="Freeform 64"/>
          <p:cNvSpPr/>
          <p:nvPr/>
        </p:nvSpPr>
        <p:spPr>
          <a:xfrm>
            <a:off x="14979433" y="8189138"/>
            <a:ext cx="2472313" cy="798866"/>
          </a:xfrm>
          <a:custGeom>
            <a:avLst/>
            <a:gdLst/>
            <a:ahLst/>
            <a:cxnLst/>
            <a:rect l="l" t="t" r="r" b="b"/>
            <a:pathLst>
              <a:path w="2472313" h="798866">
                <a:moveTo>
                  <a:pt x="0" y="0"/>
                </a:moveTo>
                <a:lnTo>
                  <a:pt x="2472313" y="0"/>
                </a:lnTo>
                <a:lnTo>
                  <a:pt x="2472313" y="798866"/>
                </a:lnTo>
                <a:lnTo>
                  <a:pt x="0" y="798866"/>
                </a:lnTo>
                <a:lnTo>
                  <a:pt x="0" y="0"/>
                </a:lnTo>
                <a:close/>
              </a:path>
            </a:pathLst>
          </a:custGeom>
          <a:blipFill>
            <a:blip r:embed="rId12"/>
            <a:stretch>
              <a:fillRect/>
            </a:stretch>
          </a:blipFill>
        </p:spPr>
        <p:txBody>
          <a:bodyPr/>
          <a:lstStyle/>
          <a:p>
            <a:endParaRPr lang="en-US"/>
          </a:p>
        </p:txBody>
      </p:sp>
      <p:sp>
        <p:nvSpPr>
          <p:cNvPr id="65" name="Freeform 65"/>
          <p:cNvSpPr/>
          <p:nvPr/>
        </p:nvSpPr>
        <p:spPr>
          <a:xfrm>
            <a:off x="15671620" y="3594497"/>
            <a:ext cx="1374444" cy="1372919"/>
          </a:xfrm>
          <a:custGeom>
            <a:avLst/>
            <a:gdLst/>
            <a:ahLst/>
            <a:cxnLst/>
            <a:rect l="l" t="t" r="r" b="b"/>
            <a:pathLst>
              <a:path w="1374444" h="1372919">
                <a:moveTo>
                  <a:pt x="0" y="0"/>
                </a:moveTo>
                <a:lnTo>
                  <a:pt x="1374445" y="0"/>
                </a:lnTo>
                <a:lnTo>
                  <a:pt x="1374445" y="1372919"/>
                </a:lnTo>
                <a:lnTo>
                  <a:pt x="0" y="1372919"/>
                </a:lnTo>
                <a:lnTo>
                  <a:pt x="0" y="0"/>
                </a:lnTo>
                <a:close/>
              </a:path>
            </a:pathLst>
          </a:custGeom>
          <a:blipFill>
            <a:blip r:embed="rId13"/>
            <a:stretch>
              <a:fillRect/>
            </a:stretch>
          </a:blipFill>
        </p:spPr>
        <p:txBody>
          <a:bodyPr/>
          <a:lstStyle/>
          <a:p>
            <a:endParaRPr lang="en-US"/>
          </a:p>
        </p:txBody>
      </p:sp>
      <p:sp>
        <p:nvSpPr>
          <p:cNvPr id="66" name="Freeform 66"/>
          <p:cNvSpPr/>
          <p:nvPr/>
        </p:nvSpPr>
        <p:spPr>
          <a:xfrm>
            <a:off x="14979433" y="6045415"/>
            <a:ext cx="2505419" cy="788222"/>
          </a:xfrm>
          <a:custGeom>
            <a:avLst/>
            <a:gdLst/>
            <a:ahLst/>
            <a:cxnLst/>
            <a:rect l="l" t="t" r="r" b="b"/>
            <a:pathLst>
              <a:path w="2505419" h="788222">
                <a:moveTo>
                  <a:pt x="0" y="0"/>
                </a:moveTo>
                <a:lnTo>
                  <a:pt x="2505420" y="0"/>
                </a:lnTo>
                <a:lnTo>
                  <a:pt x="2505420" y="788222"/>
                </a:lnTo>
                <a:lnTo>
                  <a:pt x="0" y="788222"/>
                </a:lnTo>
                <a:lnTo>
                  <a:pt x="0" y="0"/>
                </a:lnTo>
                <a:close/>
              </a:path>
            </a:pathLst>
          </a:custGeom>
          <a:blipFill>
            <a:blip r:embed="rId14"/>
            <a:stretch>
              <a:fillRect/>
            </a:stretch>
          </a:blipFill>
        </p:spPr>
        <p:txBody>
          <a:bodyPr/>
          <a:lstStyle/>
          <a:p>
            <a:endParaRPr lang="en-US"/>
          </a:p>
        </p:txBody>
      </p:sp>
      <p:sp>
        <p:nvSpPr>
          <p:cNvPr id="67" name="AutoShape 67"/>
          <p:cNvSpPr/>
          <p:nvPr/>
        </p:nvSpPr>
        <p:spPr>
          <a:xfrm>
            <a:off x="0" y="9811687"/>
            <a:ext cx="14979433" cy="0"/>
          </a:xfrm>
          <a:prstGeom prst="line">
            <a:avLst/>
          </a:prstGeom>
          <a:ln w="38100" cap="flat">
            <a:solidFill>
              <a:srgbClr val="F2B40E"/>
            </a:solidFill>
            <a:prstDash val="solid"/>
            <a:headEnd type="none" w="sm" len="sm"/>
            <a:tailEnd type="none" w="sm" len="sm"/>
          </a:ln>
        </p:spPr>
        <p:txBody>
          <a:bodyPr/>
          <a:lstStyle/>
          <a:p>
            <a:endParaRPr lang="en-US"/>
          </a:p>
        </p:txBody>
      </p:sp>
      <p:sp>
        <p:nvSpPr>
          <p:cNvPr id="68" name="Freeform 68"/>
          <p:cNvSpPr/>
          <p:nvPr/>
        </p:nvSpPr>
        <p:spPr>
          <a:xfrm>
            <a:off x="4286880" y="5690657"/>
            <a:ext cx="2646293" cy="1615341"/>
          </a:xfrm>
          <a:custGeom>
            <a:avLst/>
            <a:gdLst/>
            <a:ahLst/>
            <a:cxnLst/>
            <a:rect l="l" t="t" r="r" b="b"/>
            <a:pathLst>
              <a:path w="2646293" h="1615341">
                <a:moveTo>
                  <a:pt x="0" y="0"/>
                </a:moveTo>
                <a:lnTo>
                  <a:pt x="2646293" y="0"/>
                </a:lnTo>
                <a:lnTo>
                  <a:pt x="2646293" y="1615341"/>
                </a:lnTo>
                <a:lnTo>
                  <a:pt x="0" y="1615341"/>
                </a:lnTo>
                <a:lnTo>
                  <a:pt x="0" y="0"/>
                </a:lnTo>
                <a:close/>
              </a:path>
            </a:pathLst>
          </a:custGeom>
          <a:blipFill>
            <a:blip r:embed="rId15"/>
            <a:stretch>
              <a:fillRect/>
            </a:stretch>
          </a:blipFill>
        </p:spPr>
        <p:txBody>
          <a:bodyPr/>
          <a:lstStyle/>
          <a:p>
            <a:endParaRPr lang="en-US"/>
          </a:p>
        </p:txBody>
      </p:sp>
      <p:sp>
        <p:nvSpPr>
          <p:cNvPr id="69" name="Freeform 69"/>
          <p:cNvSpPr/>
          <p:nvPr/>
        </p:nvSpPr>
        <p:spPr>
          <a:xfrm>
            <a:off x="7698877" y="5876156"/>
            <a:ext cx="2842457" cy="1126740"/>
          </a:xfrm>
          <a:custGeom>
            <a:avLst/>
            <a:gdLst/>
            <a:ahLst/>
            <a:cxnLst/>
            <a:rect l="l" t="t" r="r" b="b"/>
            <a:pathLst>
              <a:path w="2842457" h="1126740">
                <a:moveTo>
                  <a:pt x="0" y="0"/>
                </a:moveTo>
                <a:lnTo>
                  <a:pt x="2842456" y="0"/>
                </a:lnTo>
                <a:lnTo>
                  <a:pt x="2842456" y="1126740"/>
                </a:lnTo>
                <a:lnTo>
                  <a:pt x="0" y="1126740"/>
                </a:lnTo>
                <a:lnTo>
                  <a:pt x="0" y="0"/>
                </a:lnTo>
                <a:close/>
              </a:path>
            </a:pathLst>
          </a:custGeom>
          <a:blipFill>
            <a:blip r:embed="rId16"/>
            <a:stretch>
              <a:fillRect/>
            </a:stretch>
          </a:blipFill>
        </p:spPr>
        <p:txBody>
          <a:bodyPr/>
          <a:lstStyle/>
          <a:p>
            <a:endParaRPr lang="en-US"/>
          </a:p>
        </p:txBody>
      </p:sp>
      <p:sp>
        <p:nvSpPr>
          <p:cNvPr id="70" name="Freeform 70"/>
          <p:cNvSpPr/>
          <p:nvPr/>
        </p:nvSpPr>
        <p:spPr>
          <a:xfrm>
            <a:off x="4438908" y="8104322"/>
            <a:ext cx="2342237" cy="1022130"/>
          </a:xfrm>
          <a:custGeom>
            <a:avLst/>
            <a:gdLst/>
            <a:ahLst/>
            <a:cxnLst/>
            <a:rect l="l" t="t" r="r" b="b"/>
            <a:pathLst>
              <a:path w="2342237" h="1022130">
                <a:moveTo>
                  <a:pt x="0" y="0"/>
                </a:moveTo>
                <a:lnTo>
                  <a:pt x="2342237" y="0"/>
                </a:lnTo>
                <a:lnTo>
                  <a:pt x="2342237" y="1022130"/>
                </a:lnTo>
                <a:lnTo>
                  <a:pt x="0" y="1022130"/>
                </a:lnTo>
                <a:lnTo>
                  <a:pt x="0" y="0"/>
                </a:lnTo>
                <a:close/>
              </a:path>
            </a:pathLst>
          </a:custGeom>
          <a:blipFill>
            <a:blip r:embed="rId17"/>
            <a:stretch>
              <a:fillRect/>
            </a:stretch>
          </a:blipFill>
        </p:spPr>
        <p:txBody>
          <a:bodyPr/>
          <a:lstStyle/>
          <a:p>
            <a:endParaRPr lang="en-US"/>
          </a:p>
        </p:txBody>
      </p:sp>
      <p:sp>
        <p:nvSpPr>
          <p:cNvPr id="71" name="Freeform 71"/>
          <p:cNvSpPr/>
          <p:nvPr/>
        </p:nvSpPr>
        <p:spPr>
          <a:xfrm>
            <a:off x="977101" y="7850491"/>
            <a:ext cx="2190619" cy="1350021"/>
          </a:xfrm>
          <a:custGeom>
            <a:avLst/>
            <a:gdLst/>
            <a:ahLst/>
            <a:cxnLst/>
            <a:rect l="l" t="t" r="r" b="b"/>
            <a:pathLst>
              <a:path w="2190619" h="1350021">
                <a:moveTo>
                  <a:pt x="0" y="0"/>
                </a:moveTo>
                <a:lnTo>
                  <a:pt x="2190619" y="0"/>
                </a:lnTo>
                <a:lnTo>
                  <a:pt x="2190619" y="1350021"/>
                </a:lnTo>
                <a:lnTo>
                  <a:pt x="0" y="1350021"/>
                </a:lnTo>
                <a:lnTo>
                  <a:pt x="0" y="0"/>
                </a:lnTo>
                <a:close/>
              </a:path>
            </a:pathLst>
          </a:custGeom>
          <a:blipFill>
            <a:blip r:embed="rId18"/>
            <a:stretch>
              <a:fillRect t="-23955" b="-38309"/>
            </a:stretch>
          </a:blipFill>
        </p:spPr>
        <p:txBody>
          <a:bodyPr/>
          <a:lstStyle/>
          <a:p>
            <a:endParaRPr lang="en-US"/>
          </a:p>
        </p:txBody>
      </p:sp>
      <p:sp>
        <p:nvSpPr>
          <p:cNvPr id="72" name="TextBox 72"/>
          <p:cNvSpPr txBox="1"/>
          <p:nvPr/>
        </p:nvSpPr>
        <p:spPr>
          <a:xfrm>
            <a:off x="7358554" y="1748059"/>
            <a:ext cx="1210757" cy="939750"/>
          </a:xfrm>
          <a:prstGeom prst="rect">
            <a:avLst/>
          </a:prstGeom>
        </p:spPr>
        <p:txBody>
          <a:bodyPr lIns="0" tIns="0" rIns="0" bIns="0" rtlCol="0" anchor="t">
            <a:spAutoFit/>
          </a:bodyPr>
          <a:lstStyle/>
          <a:p>
            <a:pPr algn="l">
              <a:lnSpc>
                <a:spcPts val="6999"/>
              </a:lnSpc>
            </a:pPr>
            <a:r>
              <a:rPr lang="en-US" sz="6999" b="1" spc="-244">
                <a:solidFill>
                  <a:srgbClr val="F2B40E"/>
                </a:solidFill>
                <a:latin typeface="Barlow Condensed Bold"/>
                <a:ea typeface="Barlow Condensed Bold"/>
                <a:cs typeface="Barlow Condensed Bold"/>
                <a:sym typeface="Barlow Condensed Bold"/>
              </a:rPr>
              <a:t>KEY </a:t>
            </a:r>
          </a:p>
        </p:txBody>
      </p:sp>
      <p:sp>
        <p:nvSpPr>
          <p:cNvPr id="73" name="TextBox 73"/>
          <p:cNvSpPr txBox="1"/>
          <p:nvPr/>
        </p:nvSpPr>
        <p:spPr>
          <a:xfrm>
            <a:off x="14994966" y="9650257"/>
            <a:ext cx="3293034" cy="294284"/>
          </a:xfrm>
          <a:prstGeom prst="rect">
            <a:avLst/>
          </a:prstGeom>
        </p:spPr>
        <p:txBody>
          <a:bodyPr lIns="0" tIns="0" rIns="0" bIns="0" rtlCol="0" anchor="t">
            <a:spAutoFit/>
          </a:bodyPr>
          <a:lstStyle/>
          <a:p>
            <a:pPr algn="ctr">
              <a:lnSpc>
                <a:spcPts val="2261"/>
              </a:lnSpc>
              <a:spcBef>
                <a:spcPct val="0"/>
              </a:spcBef>
            </a:pPr>
            <a:r>
              <a:rPr lang="en-US" sz="1753" spc="-96">
                <a:solidFill>
                  <a:srgbClr val="F2B40E"/>
                </a:solidFill>
                <a:latin typeface="Poppins"/>
                <a:ea typeface="Poppins"/>
                <a:cs typeface="Poppins"/>
                <a:sym typeface="Poppins"/>
              </a:rPr>
              <a:t>WWW.KNSPLUS-LOGS.COM</a:t>
            </a:r>
          </a:p>
        </p:txBody>
      </p:sp>
      <p:sp>
        <p:nvSpPr>
          <p:cNvPr id="74" name="TextBox 74"/>
          <p:cNvSpPr txBox="1"/>
          <p:nvPr/>
        </p:nvSpPr>
        <p:spPr>
          <a:xfrm>
            <a:off x="8569312" y="1748059"/>
            <a:ext cx="2439697" cy="939750"/>
          </a:xfrm>
          <a:prstGeom prst="rect">
            <a:avLst/>
          </a:prstGeom>
        </p:spPr>
        <p:txBody>
          <a:bodyPr lIns="0" tIns="0" rIns="0" bIns="0" rtlCol="0" anchor="t">
            <a:spAutoFit/>
          </a:bodyPr>
          <a:lstStyle/>
          <a:p>
            <a:pPr algn="l">
              <a:lnSpc>
                <a:spcPts val="6999"/>
              </a:lnSpc>
            </a:pPr>
            <a:r>
              <a:rPr lang="en-US" sz="6999" b="1" spc="-244">
                <a:solidFill>
                  <a:srgbClr val="F4D788"/>
                </a:solidFill>
                <a:latin typeface="Barlow Condensed Bold"/>
                <a:ea typeface="Barlow Condensed Bold"/>
                <a:cs typeface="Barlow Condensed Bold"/>
                <a:sym typeface="Barlow Condensed Bold"/>
              </a:rPr>
              <a:t>CLIENTS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11502069" y="-104396"/>
            <a:ext cx="10105804" cy="10391396"/>
            <a:chOff x="0" y="0"/>
            <a:chExt cx="2661611" cy="2736829"/>
          </a:xfrm>
        </p:grpSpPr>
        <p:sp>
          <p:nvSpPr>
            <p:cNvPr id="4" name="Freeform 4"/>
            <p:cNvSpPr/>
            <p:nvPr/>
          </p:nvSpPr>
          <p:spPr>
            <a:xfrm>
              <a:off x="0" y="0"/>
              <a:ext cx="2661611" cy="2736829"/>
            </a:xfrm>
            <a:custGeom>
              <a:avLst/>
              <a:gdLst/>
              <a:ahLst/>
              <a:cxnLst/>
              <a:rect l="l" t="t" r="r" b="b"/>
              <a:pathLst>
                <a:path w="2661611" h="2736829">
                  <a:moveTo>
                    <a:pt x="0" y="0"/>
                  </a:moveTo>
                  <a:lnTo>
                    <a:pt x="2661611" y="0"/>
                  </a:lnTo>
                  <a:lnTo>
                    <a:pt x="2661611" y="2736829"/>
                  </a:lnTo>
                  <a:lnTo>
                    <a:pt x="0" y="2736829"/>
                  </a:lnTo>
                  <a:close/>
                </a:path>
              </a:pathLst>
            </a:custGeom>
            <a:solidFill>
              <a:srgbClr val="051025">
                <a:alpha val="71765"/>
              </a:srgbClr>
            </a:solidFill>
          </p:spPr>
          <p:txBody>
            <a:bodyPr/>
            <a:lstStyle/>
            <a:p>
              <a:endParaRPr lang="en-US"/>
            </a:p>
          </p:txBody>
        </p:sp>
        <p:sp>
          <p:nvSpPr>
            <p:cNvPr id="5" name="TextBox 5"/>
            <p:cNvSpPr txBox="1"/>
            <p:nvPr/>
          </p:nvSpPr>
          <p:spPr>
            <a:xfrm>
              <a:off x="0" y="19050"/>
              <a:ext cx="2661611" cy="2717779"/>
            </a:xfrm>
            <a:prstGeom prst="rect">
              <a:avLst/>
            </a:prstGeom>
          </p:spPr>
          <p:txBody>
            <a:bodyPr lIns="50800" tIns="50800" rIns="50800" bIns="50800" rtlCol="0" anchor="ctr"/>
            <a:lstStyle/>
            <a:p>
              <a:pPr algn="ctr">
                <a:lnSpc>
                  <a:spcPts val="2530"/>
                </a:lnSpc>
              </a:pPr>
              <a:endParaRPr/>
            </a:p>
          </p:txBody>
        </p:sp>
      </p:grpSp>
      <p:sp>
        <p:nvSpPr>
          <p:cNvPr id="6" name="Freeform 6"/>
          <p:cNvSpPr/>
          <p:nvPr/>
        </p:nvSpPr>
        <p:spPr>
          <a:xfrm>
            <a:off x="12361385" y="1146708"/>
            <a:ext cx="607078" cy="619467"/>
          </a:xfrm>
          <a:custGeom>
            <a:avLst/>
            <a:gdLst/>
            <a:ahLst/>
            <a:cxnLst/>
            <a:rect l="l" t="t" r="r" b="b"/>
            <a:pathLst>
              <a:path w="607078" h="619467">
                <a:moveTo>
                  <a:pt x="0" y="0"/>
                </a:moveTo>
                <a:lnTo>
                  <a:pt x="607078" y="0"/>
                </a:lnTo>
                <a:lnTo>
                  <a:pt x="607078" y="619467"/>
                </a:lnTo>
                <a:lnTo>
                  <a:pt x="0" y="61946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2302319" y="3323325"/>
            <a:ext cx="619391" cy="619391"/>
          </a:xfrm>
          <a:custGeom>
            <a:avLst/>
            <a:gdLst/>
            <a:ahLst/>
            <a:cxnLst/>
            <a:rect l="l" t="t" r="r" b="b"/>
            <a:pathLst>
              <a:path w="619391" h="619391">
                <a:moveTo>
                  <a:pt x="0" y="0"/>
                </a:moveTo>
                <a:lnTo>
                  <a:pt x="619391" y="0"/>
                </a:lnTo>
                <a:lnTo>
                  <a:pt x="619391" y="619391"/>
                </a:lnTo>
                <a:lnTo>
                  <a:pt x="0" y="61939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2361385" y="7578195"/>
            <a:ext cx="575743" cy="781874"/>
          </a:xfrm>
          <a:custGeom>
            <a:avLst/>
            <a:gdLst/>
            <a:ahLst/>
            <a:cxnLst/>
            <a:rect l="l" t="t" r="r" b="b"/>
            <a:pathLst>
              <a:path w="575743" h="781874">
                <a:moveTo>
                  <a:pt x="0" y="0"/>
                </a:moveTo>
                <a:lnTo>
                  <a:pt x="575744" y="0"/>
                </a:lnTo>
                <a:lnTo>
                  <a:pt x="575744" y="781874"/>
                </a:lnTo>
                <a:lnTo>
                  <a:pt x="0" y="7818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12302319" y="5279932"/>
            <a:ext cx="634810" cy="453095"/>
          </a:xfrm>
          <a:custGeom>
            <a:avLst/>
            <a:gdLst/>
            <a:ahLst/>
            <a:cxnLst/>
            <a:rect l="l" t="t" r="r" b="b"/>
            <a:pathLst>
              <a:path w="634810" h="453095">
                <a:moveTo>
                  <a:pt x="0" y="0"/>
                </a:moveTo>
                <a:lnTo>
                  <a:pt x="634810" y="0"/>
                </a:lnTo>
                <a:lnTo>
                  <a:pt x="634810" y="453095"/>
                </a:lnTo>
                <a:lnTo>
                  <a:pt x="0" y="4530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2722387" y="7675379"/>
            <a:ext cx="694290" cy="120633"/>
          </a:xfrm>
          <a:custGeom>
            <a:avLst/>
            <a:gdLst/>
            <a:ahLst/>
            <a:cxnLst/>
            <a:rect l="l" t="t" r="r" b="b"/>
            <a:pathLst>
              <a:path w="694290" h="120633">
                <a:moveTo>
                  <a:pt x="0" y="0"/>
                </a:moveTo>
                <a:lnTo>
                  <a:pt x="694290" y="0"/>
                </a:lnTo>
                <a:lnTo>
                  <a:pt x="694290" y="120633"/>
                </a:lnTo>
                <a:lnTo>
                  <a:pt x="0" y="120633"/>
                </a:lnTo>
                <a:lnTo>
                  <a:pt x="0" y="0"/>
                </a:lnTo>
                <a:close/>
              </a:path>
            </a:pathLst>
          </a:custGeom>
          <a:blipFill>
            <a:blip r:embed="rId7"/>
            <a:stretch>
              <a:fillRect/>
            </a:stretch>
          </a:blipFill>
        </p:spPr>
        <p:txBody>
          <a:bodyPr/>
          <a:lstStyle/>
          <a:p>
            <a:endParaRPr lang="en-US"/>
          </a:p>
        </p:txBody>
      </p:sp>
      <p:sp>
        <p:nvSpPr>
          <p:cNvPr id="11" name="Freeform 11"/>
          <p:cNvSpPr/>
          <p:nvPr/>
        </p:nvSpPr>
        <p:spPr>
          <a:xfrm>
            <a:off x="929712" y="3442158"/>
            <a:ext cx="9686457" cy="6111897"/>
          </a:xfrm>
          <a:custGeom>
            <a:avLst/>
            <a:gdLst/>
            <a:ahLst/>
            <a:cxnLst/>
            <a:rect l="l" t="t" r="r" b="b"/>
            <a:pathLst>
              <a:path w="9686457" h="6111897">
                <a:moveTo>
                  <a:pt x="0" y="0"/>
                </a:moveTo>
                <a:lnTo>
                  <a:pt x="9686457" y="0"/>
                </a:lnTo>
                <a:lnTo>
                  <a:pt x="9686457" y="6111896"/>
                </a:lnTo>
                <a:lnTo>
                  <a:pt x="0" y="6111896"/>
                </a:lnTo>
                <a:lnTo>
                  <a:pt x="0" y="0"/>
                </a:lnTo>
                <a:close/>
              </a:path>
            </a:pathLst>
          </a:custGeom>
          <a:blipFill>
            <a:blip r:embed="rId8"/>
            <a:stretch>
              <a:fillRect l="-2502" t="-35950" r="-44992" b="-1587"/>
            </a:stretch>
          </a:blipFill>
        </p:spPr>
        <p:txBody>
          <a:bodyPr/>
          <a:lstStyle/>
          <a:p>
            <a:endParaRPr lang="en-US"/>
          </a:p>
        </p:txBody>
      </p:sp>
      <p:grpSp>
        <p:nvGrpSpPr>
          <p:cNvPr id="12" name="Group 12"/>
          <p:cNvGrpSpPr/>
          <p:nvPr/>
        </p:nvGrpSpPr>
        <p:grpSpPr>
          <a:xfrm>
            <a:off x="17912840" y="0"/>
            <a:ext cx="137739" cy="10391396"/>
            <a:chOff x="0" y="0"/>
            <a:chExt cx="36277" cy="2736829"/>
          </a:xfrm>
        </p:grpSpPr>
        <p:sp>
          <p:nvSpPr>
            <p:cNvPr id="13" name="Freeform 13"/>
            <p:cNvSpPr/>
            <p:nvPr/>
          </p:nvSpPr>
          <p:spPr>
            <a:xfrm>
              <a:off x="0" y="0"/>
              <a:ext cx="36277" cy="2736829"/>
            </a:xfrm>
            <a:custGeom>
              <a:avLst/>
              <a:gdLst/>
              <a:ahLst/>
              <a:cxnLst/>
              <a:rect l="l" t="t" r="r" b="b"/>
              <a:pathLst>
                <a:path w="36277" h="2736829">
                  <a:moveTo>
                    <a:pt x="0" y="0"/>
                  </a:moveTo>
                  <a:lnTo>
                    <a:pt x="36277" y="0"/>
                  </a:lnTo>
                  <a:lnTo>
                    <a:pt x="36277" y="2736829"/>
                  </a:lnTo>
                  <a:lnTo>
                    <a:pt x="0" y="2736829"/>
                  </a:lnTo>
                  <a:close/>
                </a:path>
              </a:pathLst>
            </a:custGeom>
            <a:gradFill rotWithShape="1">
              <a:gsLst>
                <a:gs pos="0">
                  <a:srgbClr val="F8E2AE">
                    <a:alpha val="72000"/>
                  </a:srgbClr>
                </a:gs>
                <a:gs pos="50000">
                  <a:srgbClr val="F2B40E">
                    <a:alpha val="72000"/>
                  </a:srgbClr>
                </a:gs>
                <a:gs pos="100000">
                  <a:srgbClr val="FCF0B6">
                    <a:alpha val="72000"/>
                  </a:srgbClr>
                </a:gs>
              </a:gsLst>
              <a:lin ang="2700000"/>
            </a:gradFill>
          </p:spPr>
          <p:txBody>
            <a:bodyPr/>
            <a:lstStyle/>
            <a:p>
              <a:endParaRPr lang="en-US"/>
            </a:p>
          </p:txBody>
        </p:sp>
        <p:sp>
          <p:nvSpPr>
            <p:cNvPr id="14" name="TextBox 14"/>
            <p:cNvSpPr txBox="1"/>
            <p:nvPr/>
          </p:nvSpPr>
          <p:spPr>
            <a:xfrm>
              <a:off x="0" y="19050"/>
              <a:ext cx="36277" cy="2717779"/>
            </a:xfrm>
            <a:prstGeom prst="rect">
              <a:avLst/>
            </a:prstGeom>
          </p:spPr>
          <p:txBody>
            <a:bodyPr lIns="50800" tIns="50800" rIns="50800" bIns="50800" rtlCol="0" anchor="ctr"/>
            <a:lstStyle/>
            <a:p>
              <a:pPr algn="ctr">
                <a:lnSpc>
                  <a:spcPts val="2530"/>
                </a:lnSpc>
              </a:pPr>
              <a:endParaRPr/>
            </a:p>
          </p:txBody>
        </p:sp>
      </p:grpSp>
      <p:sp>
        <p:nvSpPr>
          <p:cNvPr id="15" name="TextBox 15"/>
          <p:cNvSpPr txBox="1"/>
          <p:nvPr/>
        </p:nvSpPr>
        <p:spPr>
          <a:xfrm>
            <a:off x="1438275" y="695185"/>
            <a:ext cx="2926158" cy="200660"/>
          </a:xfrm>
          <a:prstGeom prst="rect">
            <a:avLst/>
          </a:prstGeom>
        </p:spPr>
        <p:txBody>
          <a:bodyPr lIns="0" tIns="0" rIns="0" bIns="0" rtlCol="0" anchor="t">
            <a:spAutoFit/>
          </a:bodyPr>
          <a:lstStyle/>
          <a:p>
            <a:pPr algn="ctr">
              <a:lnSpc>
                <a:spcPts val="1540"/>
              </a:lnSpc>
            </a:pPr>
            <a:r>
              <a:rPr lang="en-US" sz="1100" b="1">
                <a:solidFill>
                  <a:srgbClr val="B8C6D9"/>
                </a:solidFill>
                <a:latin typeface="Poppins Semi-Bold"/>
                <a:ea typeface="Poppins Semi-Bold"/>
                <a:cs typeface="Poppins Semi-Bold"/>
                <a:sym typeface="Poppins Semi-Bold"/>
              </a:rPr>
              <a:t>We Build Trust</a:t>
            </a:r>
          </a:p>
        </p:txBody>
      </p:sp>
      <p:sp>
        <p:nvSpPr>
          <p:cNvPr id="16" name="Freeform 16"/>
          <p:cNvSpPr/>
          <p:nvPr/>
        </p:nvSpPr>
        <p:spPr>
          <a:xfrm>
            <a:off x="1028700" y="400545"/>
            <a:ext cx="1767678" cy="990600"/>
          </a:xfrm>
          <a:custGeom>
            <a:avLst/>
            <a:gdLst/>
            <a:ahLst/>
            <a:cxnLst/>
            <a:rect l="l" t="t" r="r" b="b"/>
            <a:pathLst>
              <a:path w="1767678" h="990600">
                <a:moveTo>
                  <a:pt x="0" y="0"/>
                </a:moveTo>
                <a:lnTo>
                  <a:pt x="1767678" y="0"/>
                </a:lnTo>
                <a:lnTo>
                  <a:pt x="1767678" y="990600"/>
                </a:lnTo>
                <a:lnTo>
                  <a:pt x="0" y="990600"/>
                </a:lnTo>
                <a:lnTo>
                  <a:pt x="0" y="0"/>
                </a:lnTo>
                <a:close/>
              </a:path>
            </a:pathLst>
          </a:custGeom>
          <a:blipFill>
            <a:blip r:embed="rId9"/>
            <a:stretch>
              <a:fillRect l="-1939" t="-12160" r="-2483" b="-19439"/>
            </a:stretch>
          </a:blipFill>
        </p:spPr>
        <p:txBody>
          <a:bodyPr/>
          <a:lstStyle/>
          <a:p>
            <a:endParaRPr lang="en-US"/>
          </a:p>
        </p:txBody>
      </p:sp>
      <p:sp>
        <p:nvSpPr>
          <p:cNvPr id="17" name="TextBox 17"/>
          <p:cNvSpPr txBox="1"/>
          <p:nvPr/>
        </p:nvSpPr>
        <p:spPr>
          <a:xfrm>
            <a:off x="1620412" y="1893224"/>
            <a:ext cx="7037612" cy="1079525"/>
          </a:xfrm>
          <a:prstGeom prst="rect">
            <a:avLst/>
          </a:prstGeom>
        </p:spPr>
        <p:txBody>
          <a:bodyPr lIns="0" tIns="0" rIns="0" bIns="0" rtlCol="0" anchor="t">
            <a:spAutoFit/>
          </a:bodyPr>
          <a:lstStyle/>
          <a:p>
            <a:pPr algn="l">
              <a:lnSpc>
                <a:spcPts val="8000"/>
              </a:lnSpc>
            </a:pPr>
            <a:r>
              <a:rPr lang="en-US" sz="8000" b="1" spc="-280">
                <a:solidFill>
                  <a:srgbClr val="F2B40E"/>
                </a:solidFill>
                <a:latin typeface="Barlow Condensed Bold"/>
                <a:ea typeface="Barlow Condensed Bold"/>
                <a:cs typeface="Barlow Condensed Bold"/>
                <a:sym typeface="Barlow Condensed Bold"/>
              </a:rPr>
              <a:t>CONTACT</a:t>
            </a:r>
          </a:p>
        </p:txBody>
      </p:sp>
      <p:sp>
        <p:nvSpPr>
          <p:cNvPr id="18" name="TextBox 18"/>
          <p:cNvSpPr txBox="1"/>
          <p:nvPr/>
        </p:nvSpPr>
        <p:spPr>
          <a:xfrm>
            <a:off x="4868164" y="1893224"/>
            <a:ext cx="8585612" cy="1079525"/>
          </a:xfrm>
          <a:prstGeom prst="rect">
            <a:avLst/>
          </a:prstGeom>
        </p:spPr>
        <p:txBody>
          <a:bodyPr lIns="0" tIns="0" rIns="0" bIns="0" rtlCol="0" anchor="t">
            <a:spAutoFit/>
          </a:bodyPr>
          <a:lstStyle/>
          <a:p>
            <a:pPr algn="l">
              <a:lnSpc>
                <a:spcPts val="8000"/>
              </a:lnSpc>
            </a:pPr>
            <a:r>
              <a:rPr lang="en-US" sz="8000" b="1" spc="-280">
                <a:solidFill>
                  <a:srgbClr val="F4D788"/>
                </a:solidFill>
                <a:latin typeface="Barlow Condensed Bold"/>
                <a:ea typeface="Barlow Condensed Bold"/>
                <a:cs typeface="Barlow Condensed Bold"/>
                <a:sym typeface="Barlow Condensed Bold"/>
              </a:rPr>
              <a:t>WITH KnS PLUS</a:t>
            </a:r>
          </a:p>
        </p:txBody>
      </p:sp>
      <p:sp>
        <p:nvSpPr>
          <p:cNvPr id="19" name="TextBox 19"/>
          <p:cNvSpPr txBox="1"/>
          <p:nvPr/>
        </p:nvSpPr>
        <p:spPr>
          <a:xfrm>
            <a:off x="13203437" y="1308999"/>
            <a:ext cx="3965092" cy="450875"/>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+(66)2 0011668</a:t>
            </a:r>
          </a:p>
        </p:txBody>
      </p:sp>
      <p:sp>
        <p:nvSpPr>
          <p:cNvPr id="20" name="TextBox 20"/>
          <p:cNvSpPr txBox="1"/>
          <p:nvPr/>
        </p:nvSpPr>
        <p:spPr>
          <a:xfrm>
            <a:off x="13203437" y="3366333"/>
            <a:ext cx="4099258" cy="450875"/>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www.knsplus-logs.com</a:t>
            </a:r>
          </a:p>
        </p:txBody>
      </p:sp>
      <p:sp>
        <p:nvSpPr>
          <p:cNvPr id="21" name="TextBox 21"/>
          <p:cNvSpPr txBox="1"/>
          <p:nvPr/>
        </p:nvSpPr>
        <p:spPr>
          <a:xfrm>
            <a:off x="13203437" y="7350481"/>
            <a:ext cx="3965092" cy="2203574"/>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7/2 Likid Building 2, 5th Fl., Soi Ladphrao 23, </a:t>
            </a:r>
          </a:p>
          <a:p>
            <a:pPr algn="l">
              <a:lnSpc>
                <a:spcPts val="3500"/>
              </a:lnSpc>
            </a:pPr>
            <a:r>
              <a:rPr lang="en-US" sz="2500">
                <a:solidFill>
                  <a:srgbClr val="FFFFFF"/>
                </a:solidFill>
                <a:latin typeface="Poppins"/>
                <a:ea typeface="Poppins"/>
                <a:cs typeface="Poppins"/>
                <a:sym typeface="Poppins"/>
              </a:rPr>
              <a:t>Chankasem, Chatuchak, Bangkok 10900 Thailand</a:t>
            </a:r>
          </a:p>
          <a:p>
            <a:pPr algn="l">
              <a:lnSpc>
                <a:spcPts val="3500"/>
              </a:lnSpc>
            </a:pPr>
            <a:endParaRPr lang="en-US" sz="2500">
              <a:solidFill>
                <a:srgbClr val="FFFFFF"/>
              </a:solidFill>
              <a:latin typeface="Poppins"/>
              <a:ea typeface="Poppins"/>
              <a:cs typeface="Poppins"/>
              <a:sym typeface="Poppins"/>
            </a:endParaRPr>
          </a:p>
        </p:txBody>
      </p:sp>
      <p:sp>
        <p:nvSpPr>
          <p:cNvPr id="22" name="TextBox 22"/>
          <p:cNvSpPr txBox="1"/>
          <p:nvPr/>
        </p:nvSpPr>
        <p:spPr>
          <a:xfrm>
            <a:off x="13203437" y="5275852"/>
            <a:ext cx="4471279" cy="450875"/>
          </a:xfrm>
          <a:prstGeom prst="rect">
            <a:avLst/>
          </a:prstGeom>
        </p:spPr>
        <p:txBody>
          <a:bodyPr lIns="0" tIns="0" rIns="0" bIns="0" rtlCol="0" anchor="t">
            <a:spAutoFit/>
          </a:bodyPr>
          <a:lstStyle/>
          <a:p>
            <a:pPr algn="l">
              <a:lnSpc>
                <a:spcPts val="3500"/>
              </a:lnSpc>
            </a:pPr>
            <a:r>
              <a:rPr lang="en-US" sz="2500">
                <a:solidFill>
                  <a:srgbClr val="FFFFFF"/>
                </a:solidFill>
                <a:latin typeface="Poppins"/>
                <a:ea typeface="Poppins"/>
                <a:cs typeface="Poppins"/>
                <a:sym typeface="Poppins"/>
              </a:rPr>
              <a:t>info@knsplus-logs.com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7193C"/>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4644289" cy="10287000"/>
            <a:chOff x="0" y="0"/>
            <a:chExt cx="1223187" cy="2709333"/>
          </a:xfrm>
        </p:grpSpPr>
        <p:sp>
          <p:nvSpPr>
            <p:cNvPr id="3" name="Freeform 3"/>
            <p:cNvSpPr/>
            <p:nvPr/>
          </p:nvSpPr>
          <p:spPr>
            <a:xfrm>
              <a:off x="0" y="0"/>
              <a:ext cx="1223187" cy="2709333"/>
            </a:xfrm>
            <a:custGeom>
              <a:avLst/>
              <a:gdLst/>
              <a:ahLst/>
              <a:cxnLst/>
              <a:rect l="l" t="t" r="r" b="b"/>
              <a:pathLst>
                <a:path w="1223187" h="2709333">
                  <a:moveTo>
                    <a:pt x="0" y="0"/>
                  </a:moveTo>
                  <a:lnTo>
                    <a:pt x="1223187" y="0"/>
                  </a:lnTo>
                  <a:lnTo>
                    <a:pt x="1223187" y="2709333"/>
                  </a:lnTo>
                  <a:lnTo>
                    <a:pt x="0" y="2709333"/>
                  </a:lnTo>
                  <a:close/>
                </a:path>
              </a:pathLst>
            </a:custGeom>
            <a:solidFill>
              <a:srgbClr val="F2B40E">
                <a:alpha val="70980"/>
              </a:srgbClr>
            </a:solidFill>
          </p:spPr>
          <p:txBody>
            <a:bodyPr/>
            <a:lstStyle/>
            <a:p>
              <a:endParaRPr lang="en-US"/>
            </a:p>
          </p:txBody>
        </p:sp>
        <p:sp>
          <p:nvSpPr>
            <p:cNvPr id="4" name="TextBox 4"/>
            <p:cNvSpPr txBox="1"/>
            <p:nvPr/>
          </p:nvSpPr>
          <p:spPr>
            <a:xfrm>
              <a:off x="0" y="-28575"/>
              <a:ext cx="1223187" cy="2737908"/>
            </a:xfrm>
            <a:prstGeom prst="rect">
              <a:avLst/>
            </a:prstGeom>
          </p:spPr>
          <p:txBody>
            <a:bodyPr lIns="50800" tIns="50800" rIns="50800" bIns="50800" rtlCol="0" anchor="ctr"/>
            <a:lstStyle/>
            <a:p>
              <a:pPr algn="ctr">
                <a:lnSpc>
                  <a:spcPts val="2261"/>
                </a:lnSpc>
              </a:pPr>
              <a:endParaRPr/>
            </a:p>
          </p:txBody>
        </p:sp>
      </p:grpSp>
      <p:grpSp>
        <p:nvGrpSpPr>
          <p:cNvPr id="5" name="Group 5"/>
          <p:cNvGrpSpPr/>
          <p:nvPr/>
        </p:nvGrpSpPr>
        <p:grpSpPr>
          <a:xfrm>
            <a:off x="2322145" y="2409868"/>
            <a:ext cx="7989705" cy="6376304"/>
            <a:chOff x="0" y="0"/>
            <a:chExt cx="2104284" cy="1679356"/>
          </a:xfrm>
        </p:grpSpPr>
        <p:sp>
          <p:nvSpPr>
            <p:cNvPr id="6" name="Freeform 6"/>
            <p:cNvSpPr/>
            <p:nvPr/>
          </p:nvSpPr>
          <p:spPr>
            <a:xfrm>
              <a:off x="0" y="0"/>
              <a:ext cx="2104285" cy="1679356"/>
            </a:xfrm>
            <a:custGeom>
              <a:avLst/>
              <a:gdLst/>
              <a:ahLst/>
              <a:cxnLst/>
              <a:rect l="l" t="t" r="r" b="b"/>
              <a:pathLst>
                <a:path w="2104285" h="1679356">
                  <a:moveTo>
                    <a:pt x="0" y="0"/>
                  </a:moveTo>
                  <a:lnTo>
                    <a:pt x="2104285" y="0"/>
                  </a:lnTo>
                  <a:lnTo>
                    <a:pt x="2104285" y="1679356"/>
                  </a:lnTo>
                  <a:lnTo>
                    <a:pt x="0" y="1679356"/>
                  </a:lnTo>
                  <a:close/>
                </a:path>
              </a:pathLst>
            </a:custGeom>
            <a:gradFill rotWithShape="1">
              <a:gsLst>
                <a:gs pos="0">
                  <a:srgbClr val="F8E2AE">
                    <a:alpha val="100000"/>
                  </a:srgbClr>
                </a:gs>
                <a:gs pos="50000">
                  <a:srgbClr val="F2B40E">
                    <a:alpha val="100000"/>
                  </a:srgbClr>
                </a:gs>
                <a:gs pos="100000">
                  <a:srgbClr val="FCF0B6">
                    <a:alpha val="100000"/>
                  </a:srgbClr>
                </a:gs>
              </a:gsLst>
              <a:lin ang="2700000"/>
            </a:gradFill>
          </p:spPr>
          <p:txBody>
            <a:bodyPr/>
            <a:lstStyle/>
            <a:p>
              <a:endParaRPr lang="en-US"/>
            </a:p>
          </p:txBody>
        </p:sp>
        <p:sp>
          <p:nvSpPr>
            <p:cNvPr id="7" name="TextBox 7"/>
            <p:cNvSpPr txBox="1"/>
            <p:nvPr/>
          </p:nvSpPr>
          <p:spPr>
            <a:xfrm>
              <a:off x="0" y="-28575"/>
              <a:ext cx="2104284" cy="1707931"/>
            </a:xfrm>
            <a:prstGeom prst="rect">
              <a:avLst/>
            </a:prstGeom>
          </p:spPr>
          <p:txBody>
            <a:bodyPr lIns="50800" tIns="50800" rIns="50800" bIns="50800" rtlCol="0" anchor="ctr"/>
            <a:lstStyle/>
            <a:p>
              <a:pPr algn="ctr">
                <a:lnSpc>
                  <a:spcPts val="2261"/>
                </a:lnSpc>
              </a:pPr>
              <a:endParaRPr/>
            </a:p>
          </p:txBody>
        </p:sp>
      </p:grpSp>
      <p:sp>
        <p:nvSpPr>
          <p:cNvPr id="8" name="TextBox 8"/>
          <p:cNvSpPr txBox="1"/>
          <p:nvPr/>
        </p:nvSpPr>
        <p:spPr>
          <a:xfrm>
            <a:off x="3195097" y="2789026"/>
            <a:ext cx="6243800" cy="1983511"/>
          </a:xfrm>
          <a:prstGeom prst="rect">
            <a:avLst/>
          </a:prstGeom>
        </p:spPr>
        <p:txBody>
          <a:bodyPr lIns="0" tIns="0" rIns="0" bIns="0" rtlCol="0" anchor="t">
            <a:spAutoFit/>
          </a:bodyPr>
          <a:lstStyle/>
          <a:p>
            <a:pPr algn="ctr">
              <a:lnSpc>
                <a:spcPts val="15867"/>
              </a:lnSpc>
              <a:spcBef>
                <a:spcPct val="0"/>
              </a:spcBef>
            </a:pPr>
            <a:r>
              <a:rPr lang="en-US" sz="12300" b="1" spc="-676">
                <a:solidFill>
                  <a:srgbClr val="07193C"/>
                </a:solidFill>
                <a:latin typeface="Barlow Condensed Bold"/>
                <a:ea typeface="Barlow Condensed Bold"/>
                <a:cs typeface="Barlow Condensed Bold"/>
                <a:sym typeface="Barlow Condensed Bold"/>
              </a:rPr>
              <a:t>THANK YOU</a:t>
            </a:r>
          </a:p>
        </p:txBody>
      </p:sp>
      <p:sp>
        <p:nvSpPr>
          <p:cNvPr id="9" name="AutoShape 9"/>
          <p:cNvSpPr/>
          <p:nvPr/>
        </p:nvSpPr>
        <p:spPr>
          <a:xfrm>
            <a:off x="4144005" y="5566764"/>
            <a:ext cx="4345984" cy="0"/>
          </a:xfrm>
          <a:prstGeom prst="line">
            <a:avLst/>
          </a:prstGeom>
          <a:ln w="38100" cap="flat">
            <a:gradFill>
              <a:gsLst>
                <a:gs pos="0">
                  <a:srgbClr val="DBD9D4">
                    <a:alpha val="100000"/>
                  </a:srgbClr>
                </a:gs>
                <a:gs pos="50000">
                  <a:srgbClr val="F8C921">
                    <a:alpha val="100000"/>
                  </a:srgbClr>
                </a:gs>
                <a:gs pos="100000">
                  <a:srgbClr val="C6C3B6">
                    <a:alpha val="100000"/>
                  </a:srgbClr>
                </a:gs>
              </a:gsLst>
              <a:lin ang="2700000"/>
            </a:gradFill>
            <a:prstDash val="solid"/>
            <a:headEnd type="none" w="sm" len="sm"/>
            <a:tailEnd type="none" w="sm" len="sm"/>
          </a:ln>
        </p:spPr>
        <p:txBody>
          <a:bodyPr/>
          <a:lstStyle/>
          <a:p>
            <a:endParaRPr lang="en-US"/>
          </a:p>
        </p:txBody>
      </p:sp>
      <p:sp>
        <p:nvSpPr>
          <p:cNvPr id="10" name="TextBox 10"/>
          <p:cNvSpPr txBox="1"/>
          <p:nvPr/>
        </p:nvSpPr>
        <p:spPr>
          <a:xfrm>
            <a:off x="2322145" y="6462734"/>
            <a:ext cx="7989705" cy="490119"/>
          </a:xfrm>
          <a:prstGeom prst="rect">
            <a:avLst/>
          </a:prstGeom>
        </p:spPr>
        <p:txBody>
          <a:bodyPr lIns="0" tIns="0" rIns="0" bIns="0" rtlCol="0" anchor="t">
            <a:spAutoFit/>
          </a:bodyPr>
          <a:lstStyle/>
          <a:p>
            <a:pPr algn="ctr">
              <a:lnSpc>
                <a:spcPts val="3809"/>
              </a:lnSpc>
              <a:spcBef>
                <a:spcPct val="0"/>
              </a:spcBef>
            </a:pPr>
            <a:r>
              <a:rPr lang="en-US" sz="2953" b="1" spc="-162">
                <a:solidFill>
                  <a:srgbClr val="07193C"/>
                </a:solidFill>
                <a:latin typeface="Poppins Bold"/>
                <a:ea typeface="Poppins Bold"/>
                <a:cs typeface="Poppins Bold"/>
                <a:sym typeface="Poppins Bold"/>
              </a:rPr>
              <a:t>LET'S BUILD TRUST TOGETHER</a:t>
            </a:r>
          </a:p>
        </p:txBody>
      </p:sp>
      <p:sp>
        <p:nvSpPr>
          <p:cNvPr id="11" name="TextBox 11"/>
          <p:cNvSpPr txBox="1"/>
          <p:nvPr/>
        </p:nvSpPr>
        <p:spPr>
          <a:xfrm>
            <a:off x="11550480" y="6941735"/>
            <a:ext cx="3951594" cy="368350"/>
          </a:xfrm>
          <a:prstGeom prst="rect">
            <a:avLst/>
          </a:prstGeom>
        </p:spPr>
        <p:txBody>
          <a:bodyPr lIns="0" tIns="0" rIns="0" bIns="0" rtlCol="0" anchor="t">
            <a:spAutoFit/>
          </a:bodyPr>
          <a:lstStyle/>
          <a:p>
            <a:pPr algn="ctr">
              <a:lnSpc>
                <a:spcPts val="2800"/>
              </a:lnSpc>
            </a:pPr>
            <a:r>
              <a:rPr lang="en-US" sz="2000" b="1">
                <a:solidFill>
                  <a:srgbClr val="E8E8E8"/>
                </a:solidFill>
                <a:latin typeface="Poppins Semi-Bold"/>
                <a:ea typeface="Poppins Semi-Bold"/>
                <a:cs typeface="Poppins Semi-Bold"/>
                <a:sym typeface="Poppins Semi-Bold"/>
              </a:rPr>
              <a:t>We Build Trust</a:t>
            </a:r>
          </a:p>
        </p:txBody>
      </p:sp>
      <p:sp>
        <p:nvSpPr>
          <p:cNvPr id="12" name="Freeform 12"/>
          <p:cNvSpPr/>
          <p:nvPr/>
        </p:nvSpPr>
        <p:spPr>
          <a:xfrm>
            <a:off x="10791941" y="3823443"/>
            <a:ext cx="5468671" cy="3064623"/>
          </a:xfrm>
          <a:custGeom>
            <a:avLst/>
            <a:gdLst/>
            <a:ahLst/>
            <a:cxnLst/>
            <a:rect l="l" t="t" r="r" b="b"/>
            <a:pathLst>
              <a:path w="5468671" h="3064623">
                <a:moveTo>
                  <a:pt x="0" y="0"/>
                </a:moveTo>
                <a:lnTo>
                  <a:pt x="5468672" y="0"/>
                </a:lnTo>
                <a:lnTo>
                  <a:pt x="5468672" y="3064623"/>
                </a:lnTo>
                <a:lnTo>
                  <a:pt x="0" y="3064623"/>
                </a:lnTo>
                <a:lnTo>
                  <a:pt x="0" y="0"/>
                </a:lnTo>
                <a:close/>
              </a:path>
            </a:pathLst>
          </a:custGeom>
          <a:blipFill>
            <a:blip r:embed="rId2"/>
            <a:stretch>
              <a:fillRect l="-1939" t="-12160" r="-2483" b="-19439"/>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789</Words>
  <Application>Microsoft Office PowerPoint</Application>
  <PresentationFormat>Custom</PresentationFormat>
  <Paragraphs>149</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Poppins Bold</vt:lpstr>
      <vt:lpstr>Poppins Semi-Bold</vt:lpstr>
      <vt:lpstr>Calibri</vt:lpstr>
      <vt:lpstr>Barlow Condensed Bold</vt:lpstr>
      <vt:lpstr>Arial</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and Black Modern Logistic Company Presentation</dc:title>
  <dc:creator>Ornjira S</dc:creator>
  <cp:lastModifiedBy>Ornjira S</cp:lastModifiedBy>
  <cp:revision>2</cp:revision>
  <dcterms:created xsi:type="dcterms:W3CDTF">2006-08-16T00:00:00Z</dcterms:created>
  <dcterms:modified xsi:type="dcterms:W3CDTF">2026-08-20T10:42:48Z</dcterms:modified>
  <dc:identifier>DAHSdSDg7g8</dc:identifier>
</cp:coreProperties>
</file>